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9" r:id="rId6"/>
    <p:sldId id="270" r:id="rId7"/>
    <p:sldId id="258" r:id="rId8"/>
    <p:sldId id="262" r:id="rId9"/>
    <p:sldId id="263" r:id="rId10"/>
    <p:sldId id="264" r:id="rId11"/>
    <p:sldId id="265" r:id="rId12"/>
    <p:sldId id="273" r:id="rId13"/>
    <p:sldId id="280" r:id="rId14"/>
    <p:sldId id="276" r:id="rId15"/>
    <p:sldId id="277" r:id="rId16"/>
    <p:sldId id="272" r:id="rId17"/>
    <p:sldId id="281" r:id="rId18"/>
    <p:sldId id="257" r:id="rId19"/>
    <p:sldId id="282" r:id="rId20"/>
    <p:sldId id="301" r:id="rId21"/>
    <p:sldId id="279" r:id="rId22"/>
    <p:sldId id="274" r:id="rId23"/>
    <p:sldId id="289" r:id="rId24"/>
    <p:sldId id="288" r:id="rId25"/>
    <p:sldId id="313" r:id="rId26"/>
    <p:sldId id="285" r:id="rId27"/>
    <p:sldId id="302" r:id="rId28"/>
    <p:sldId id="303" r:id="rId29"/>
    <p:sldId id="304" r:id="rId30"/>
    <p:sldId id="305" r:id="rId31"/>
    <p:sldId id="297" r:id="rId32"/>
    <p:sldId id="298" r:id="rId33"/>
    <p:sldId id="291" r:id="rId34"/>
    <p:sldId id="306" r:id="rId35"/>
    <p:sldId id="308" r:id="rId36"/>
    <p:sldId id="299" r:id="rId37"/>
    <p:sldId id="307" r:id="rId38"/>
    <p:sldId id="309" r:id="rId39"/>
    <p:sldId id="311" r:id="rId40"/>
    <p:sldId id="312" r:id="rId41"/>
    <p:sldId id="310" r:id="rId42"/>
    <p:sldId id="315" r:id="rId43"/>
    <p:sldId id="319" r:id="rId44"/>
    <p:sldId id="320" r:id="rId45"/>
    <p:sldId id="318" r:id="rId46"/>
    <p:sldId id="321" r:id="rId47"/>
    <p:sldId id="323" r:id="rId48"/>
    <p:sldId id="322" r:id="rId49"/>
    <p:sldId id="300" r:id="rId50"/>
    <p:sldId id="329" r:id="rId51"/>
    <p:sldId id="296" r:id="rId52"/>
    <p:sldId id="294" r:id="rId53"/>
    <p:sldId id="295" r:id="rId54"/>
    <p:sldId id="325" r:id="rId55"/>
    <p:sldId id="326" r:id="rId56"/>
    <p:sldId id="327" r:id="rId57"/>
    <p:sldId id="328" r:id="rId58"/>
    <p:sldId id="33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5" autoAdjust="0"/>
    <p:restoredTop sz="94660"/>
  </p:normalViewPr>
  <p:slideViewPr>
    <p:cSldViewPr snapToGrid="0" snapToObjects="1">
      <p:cViewPr varScale="1">
        <p:scale>
          <a:sx n="115" d="100"/>
          <a:sy n="115" d="100"/>
        </p:scale>
        <p:origin x="-4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2/12/12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2/12/12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2/12/12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2/12/12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2/12/12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z91GfoZ-Zs" TargetMode="External"/><Relationship Id="rId3" Type="http://schemas.openxmlformats.org/officeDocument/2006/relationships/hyperlink" Target="http://www.youtube.com/watch?v=SItFvB0Upb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GJCaOxejJ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YI9HDVuCllk&amp;feature=related" TargetMode="External"/><Relationship Id="rId4" Type="http://schemas.openxmlformats.org/officeDocument/2006/relationships/hyperlink" Target="http://www.youtube.com/watch?v=y4wX_dmh8_g&amp;feature=endscreen&amp;NR=1&amp;safety_mode=true&amp;persist_safety_mode=1&amp;safe=active" TargetMode="External"/><Relationship Id="rId1" Type="http://schemas.openxmlformats.org/officeDocument/2006/relationships/slideLayout" Target="../slideLayouts/slideLayout2.xml"/><Relationship Id="rId2" Type="http://schemas.openxmlformats.org/officeDocument/2006/relationships/hyperlink" Target="http://www.youtube.com/watch?v=HdyyuqmCW1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rSnCu43Qze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19.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1sivBMhDe-s" TargetMode="External"/><Relationship Id="rId4" Type="http://schemas.openxmlformats.org/officeDocument/2006/relationships/hyperlink" Target="https://www.youtube.com/watch?v=xFhn_GUAhGU" TargetMode="External"/><Relationship Id="rId1" Type="http://schemas.openxmlformats.org/officeDocument/2006/relationships/slideLayout" Target="../slideLayouts/slideLayout2.xml"/><Relationship Id="rId2" Type="http://schemas.openxmlformats.org/officeDocument/2006/relationships/hyperlink" Target="https://www.youtube.com/watch?v=XVZkAg8Nwq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3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3"/>
                </a:solidFill>
              </a:rPr>
              <a:t>Editing</a:t>
            </a:r>
            <a:r>
              <a:rPr lang="en-US" dirty="0" smtClean="0"/>
              <a:t> and other types of Video Wizardry</a:t>
            </a:r>
            <a:endParaRPr lang="en-US" dirty="0"/>
          </a:p>
        </p:txBody>
      </p:sp>
      <p:sp>
        <p:nvSpPr>
          <p:cNvPr id="3" name="Subtitle 2"/>
          <p:cNvSpPr>
            <a:spLocks noGrp="1"/>
          </p:cNvSpPr>
          <p:nvPr>
            <p:ph type="subTitle" idx="1"/>
          </p:nvPr>
        </p:nvSpPr>
        <p:spPr/>
        <p:txBody>
          <a:bodyPr/>
          <a:lstStyle/>
          <a:p>
            <a:pPr marL="342900" indent="-342900">
              <a:buFont typeface="Arial"/>
              <a:buChar char="•"/>
            </a:pPr>
            <a:r>
              <a:rPr lang="en-US" dirty="0" smtClean="0"/>
              <a:t>Tricking your audience </a:t>
            </a:r>
          </a:p>
          <a:p>
            <a:r>
              <a:rPr lang="en-US" dirty="0"/>
              <a:t>	</a:t>
            </a:r>
            <a:r>
              <a:rPr lang="en-US" dirty="0" smtClean="0"/>
              <a:t>	into believing </a:t>
            </a:r>
            <a:r>
              <a:rPr lang="en-US" i="1" dirty="0" smtClean="0"/>
              <a:t>anything!</a:t>
            </a:r>
            <a:endParaRPr lang="en-US" dirty="0"/>
          </a:p>
        </p:txBody>
      </p:sp>
    </p:spTree>
    <p:extLst>
      <p:ext uri="{BB962C8B-B14F-4D97-AF65-F5344CB8AC3E}">
        <p14:creationId xmlns:p14="http://schemas.microsoft.com/office/powerpoint/2010/main" val="3010188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Splice</a:t>
            </a:r>
            <a:endParaRPr lang="en-US" dirty="0"/>
          </a:p>
        </p:txBody>
      </p:sp>
      <p:sp>
        <p:nvSpPr>
          <p:cNvPr id="3" name="Content Placeholder 2"/>
          <p:cNvSpPr>
            <a:spLocks noGrp="1"/>
          </p:cNvSpPr>
          <p:nvPr>
            <p:ph idx="1"/>
          </p:nvPr>
        </p:nvSpPr>
        <p:spPr/>
        <p:txBody>
          <a:bodyPr/>
          <a:lstStyle/>
          <a:p>
            <a:r>
              <a:rPr lang="en-US" dirty="0" smtClean="0"/>
              <a:t>To cut a shot into multiple clips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587" y="4304357"/>
            <a:ext cx="6930392" cy="1266294"/>
          </a:xfrm>
          <a:prstGeom prst="rect">
            <a:avLst/>
          </a:prstGeom>
        </p:spPr>
      </p:pic>
    </p:spTree>
    <p:extLst>
      <p:ext uri="{BB962C8B-B14F-4D97-AF65-F5344CB8AC3E}">
        <p14:creationId xmlns:p14="http://schemas.microsoft.com/office/powerpoint/2010/main" val="2094661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01160" cy="1447800"/>
          </a:xfrm>
        </p:spPr>
        <p:txBody>
          <a:bodyPr/>
          <a:lstStyle/>
          <a:p>
            <a:r>
              <a:rPr lang="en-US" sz="3400" dirty="0" smtClean="0"/>
              <a:t>A-Roll and B-Roll: </a:t>
            </a:r>
            <a:r>
              <a:rPr lang="en-US" sz="3400" dirty="0" smtClean="0">
                <a:solidFill>
                  <a:srgbClr val="FFCC00"/>
                </a:solidFill>
              </a:rPr>
              <a:t>That’s how we roll</a:t>
            </a:r>
            <a:endParaRPr lang="en-US" sz="3400" dirty="0">
              <a:solidFill>
                <a:srgbClr val="FFCC00"/>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accent3">
                    <a:lumMod val="60000"/>
                    <a:lumOff val="40000"/>
                  </a:schemeClr>
                </a:solidFill>
              </a:rPr>
              <a:t>A-Roll</a:t>
            </a:r>
            <a:r>
              <a:rPr lang="en-US" dirty="0" smtClean="0"/>
              <a:t>: The main footage for a project, as in an interview</a:t>
            </a:r>
          </a:p>
          <a:p>
            <a:r>
              <a:rPr lang="en-US" dirty="0" smtClean="0">
                <a:solidFill>
                  <a:schemeClr val="accent3">
                    <a:lumMod val="60000"/>
                    <a:lumOff val="40000"/>
                  </a:schemeClr>
                </a:solidFill>
              </a:rPr>
              <a:t>B-Roll</a:t>
            </a:r>
            <a:r>
              <a:rPr lang="en-US" dirty="0" smtClean="0"/>
              <a:t>: Supporting footage - the extra stuff</a:t>
            </a:r>
          </a:p>
          <a:p>
            <a:endParaRPr lang="en-US" dirty="0" smtClean="0"/>
          </a:p>
          <a:p>
            <a:r>
              <a:rPr lang="en-US" dirty="0" smtClean="0">
                <a:hlinkClick r:id="rId2"/>
              </a:rPr>
              <a:t>Obsessives: Pizza</a:t>
            </a:r>
            <a:endParaRPr lang="en-US" dirty="0"/>
          </a:p>
          <a:p>
            <a:r>
              <a:rPr lang="en-US" dirty="0" smtClean="0">
                <a:hlinkClick r:id="rId3"/>
              </a:rPr>
              <a:t>WE GOT B-ROLL!</a:t>
            </a:r>
            <a:endParaRPr lang="en-US" dirty="0" smtClean="0"/>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11390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 Cut</a:t>
            </a:r>
            <a:endParaRPr lang="en-US" dirty="0"/>
          </a:p>
        </p:txBody>
      </p:sp>
      <p:sp>
        <p:nvSpPr>
          <p:cNvPr id="3" name="Content Placeholder 2"/>
          <p:cNvSpPr>
            <a:spLocks noGrp="1"/>
          </p:cNvSpPr>
          <p:nvPr>
            <p:ph idx="1"/>
          </p:nvPr>
        </p:nvSpPr>
        <p:spPr/>
        <p:txBody>
          <a:bodyPr/>
          <a:lstStyle/>
          <a:p>
            <a:r>
              <a:rPr lang="en-US" dirty="0" smtClean="0"/>
              <a:t>An abrupt transition from one shot to another</a:t>
            </a:r>
          </a:p>
          <a:p>
            <a:endParaRPr lang="en-US" dirty="0"/>
          </a:p>
          <a:p>
            <a:endParaRPr lang="en-US" dirty="0" smtClean="0"/>
          </a:p>
          <a:p>
            <a:r>
              <a:rPr lang="en-US" dirty="0" smtClean="0">
                <a:hlinkClick r:id="rId2"/>
              </a:rPr>
              <a:t>Grammar of Video: Jump Cuts</a:t>
            </a:r>
            <a:endParaRPr lang="en-US" dirty="0" smtClean="0"/>
          </a:p>
          <a:p>
            <a:endParaRPr lang="en-US" dirty="0"/>
          </a:p>
        </p:txBody>
      </p:sp>
    </p:spTree>
    <p:extLst>
      <p:ext uri="{BB962C8B-B14F-4D97-AF65-F5344CB8AC3E}">
        <p14:creationId xmlns:p14="http://schemas.microsoft.com/office/powerpoint/2010/main" val="8678689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 to edit”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Shoot </a:t>
            </a:r>
            <a:r>
              <a:rPr lang="en-US" dirty="0" smtClean="0">
                <a:solidFill>
                  <a:schemeClr val="accent3">
                    <a:lumMod val="60000"/>
                    <a:lumOff val="40000"/>
                  </a:schemeClr>
                </a:solidFill>
              </a:rPr>
              <a:t>out of sequence</a:t>
            </a:r>
          </a:p>
          <a:p>
            <a:r>
              <a:rPr lang="en-US" dirty="0" smtClean="0"/>
              <a:t>Keep rolling</a:t>
            </a:r>
          </a:p>
          <a:p>
            <a:r>
              <a:rPr lang="en-US" dirty="0" smtClean="0"/>
              <a:t>Clear the frame!</a:t>
            </a:r>
          </a:p>
          <a:p>
            <a:r>
              <a:rPr lang="en-US" dirty="0" smtClean="0"/>
              <a:t>Start and end with a static shot</a:t>
            </a:r>
          </a:p>
          <a:p>
            <a:r>
              <a:rPr lang="en-US" dirty="0" smtClean="0"/>
              <a:t>Shoot multiple takes</a:t>
            </a:r>
          </a:p>
          <a:p>
            <a:r>
              <a:rPr lang="en-US" dirty="0" smtClean="0"/>
              <a:t>Get coverage from multiple angles</a:t>
            </a:r>
          </a:p>
          <a:p>
            <a:endParaRPr lang="en-US" dirty="0"/>
          </a:p>
          <a:p>
            <a:endParaRPr lang="en-US" dirty="0" smtClean="0"/>
          </a:p>
          <a:p>
            <a:endParaRPr lang="en-US" dirty="0"/>
          </a:p>
        </p:txBody>
      </p:sp>
    </p:spTree>
    <p:extLst>
      <p:ext uri="{BB962C8B-B14F-4D97-AF65-F5344CB8AC3E}">
        <p14:creationId xmlns:p14="http://schemas.microsoft.com/office/powerpoint/2010/main" val="8678689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180° Rule</a:t>
            </a:r>
            <a:endParaRPr lang="en-US" dirty="0"/>
          </a:p>
        </p:txBody>
      </p:sp>
      <p:sp>
        <p:nvSpPr>
          <p:cNvPr id="3" name="Content Placeholder 2"/>
          <p:cNvSpPr>
            <a:spLocks noGrp="1"/>
          </p:cNvSpPr>
          <p:nvPr>
            <p:ph idx="1"/>
          </p:nvPr>
        </p:nvSpPr>
        <p:spPr>
          <a:xfrm>
            <a:off x="368710" y="3012142"/>
            <a:ext cx="5075569" cy="3388658"/>
          </a:xfrm>
        </p:spPr>
        <p:txBody>
          <a:bodyPr>
            <a:normAutofit/>
          </a:bodyPr>
          <a:lstStyle/>
          <a:p>
            <a:r>
              <a:rPr lang="en-US" dirty="0" smtClean="0">
                <a:solidFill>
                  <a:schemeClr val="accent3">
                    <a:lumMod val="60000"/>
                    <a:lumOff val="40000"/>
                  </a:schemeClr>
                </a:solidFill>
              </a:rPr>
              <a:t>A rule governing the placement of the camera in a two-shot that ensures that characters always appear on the correct side of the screen</a:t>
            </a:r>
          </a:p>
          <a:p>
            <a:r>
              <a:rPr lang="en-US" dirty="0" smtClean="0"/>
              <a:t>Shot-reverse-shot</a:t>
            </a:r>
          </a:p>
          <a:p>
            <a:r>
              <a:rPr lang="en-US" dirty="0" err="1" smtClean="0"/>
              <a:t>Eyeline</a:t>
            </a:r>
            <a:r>
              <a:rPr lang="en-US" dirty="0" smtClean="0"/>
              <a:t> matching</a:t>
            </a:r>
            <a:endParaRPr lang="en-US" dirty="0"/>
          </a:p>
        </p:txBody>
      </p:sp>
      <p:pic>
        <p:nvPicPr>
          <p:cNvPr id="4" name="Picture 3" descr="180 Sho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081" y="2476499"/>
            <a:ext cx="3092413" cy="4112251"/>
          </a:xfrm>
          <a:prstGeom prst="rect">
            <a:avLst/>
          </a:prstGeom>
        </p:spPr>
      </p:pic>
    </p:spTree>
    <p:extLst>
      <p:ext uri="{BB962C8B-B14F-4D97-AF65-F5344CB8AC3E}">
        <p14:creationId xmlns:p14="http://schemas.microsoft.com/office/powerpoint/2010/main" val="34962807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180° Rule</a:t>
            </a:r>
            <a:endParaRPr lang="en-US" dirty="0"/>
          </a:p>
        </p:txBody>
      </p:sp>
      <p:sp>
        <p:nvSpPr>
          <p:cNvPr id="3" name="TextBox 2"/>
          <p:cNvSpPr txBox="1"/>
          <p:nvPr/>
        </p:nvSpPr>
        <p:spPr>
          <a:xfrm>
            <a:off x="842417" y="3118559"/>
            <a:ext cx="7430876" cy="2308324"/>
          </a:xfrm>
          <a:prstGeom prst="rect">
            <a:avLst/>
          </a:prstGeom>
          <a:noFill/>
        </p:spPr>
        <p:txBody>
          <a:bodyPr wrap="square" rtlCol="0">
            <a:spAutoFit/>
          </a:bodyPr>
          <a:lstStyle/>
          <a:p>
            <a:r>
              <a:rPr lang="en-US" dirty="0" smtClean="0">
                <a:hlinkClick r:id="rId2"/>
              </a:rPr>
              <a:t>Moviemaking Techniques/ The 180 Degree Rule</a:t>
            </a:r>
            <a:endParaRPr lang="en-US" dirty="0" smtClean="0"/>
          </a:p>
          <a:p>
            <a:endParaRPr lang="en-US" dirty="0"/>
          </a:p>
          <a:p>
            <a:endParaRPr lang="en-US" dirty="0" smtClean="0"/>
          </a:p>
          <a:p>
            <a:r>
              <a:rPr lang="en-US" dirty="0" smtClean="0">
                <a:hlinkClick r:id="rId3"/>
              </a:rPr>
              <a:t>Filmmaking Tutorial 2:06</a:t>
            </a:r>
            <a:endParaRPr lang="en-US" dirty="0" smtClean="0"/>
          </a:p>
          <a:p>
            <a:endParaRPr lang="en-US" dirty="0" smtClean="0"/>
          </a:p>
          <a:p>
            <a:endParaRPr lang="en-US" dirty="0" smtClean="0"/>
          </a:p>
          <a:p>
            <a:r>
              <a:rPr lang="en-US" dirty="0" smtClean="0">
                <a:hlinkClick r:id="rId4"/>
              </a:rPr>
              <a:t>180 Degree Rule in Kobayashi Samurai Film</a:t>
            </a:r>
            <a:endParaRPr lang="en-US" dirty="0" smtClean="0"/>
          </a:p>
          <a:p>
            <a:endParaRPr lang="en-US" dirty="0"/>
          </a:p>
        </p:txBody>
      </p:sp>
    </p:spTree>
    <p:extLst>
      <p:ext uri="{BB962C8B-B14F-4D97-AF65-F5344CB8AC3E}">
        <p14:creationId xmlns:p14="http://schemas.microsoft.com/office/powerpoint/2010/main" val="14447466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180° Rule</a:t>
            </a:r>
            <a:endParaRPr lang="en-US"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9268"/>
          <a:stretch>
            <a:fillRect/>
          </a:stretch>
        </p:blipFill>
        <p:spPr bwMode="auto">
          <a:xfrm>
            <a:off x="-579536" y="653892"/>
            <a:ext cx="9477244" cy="589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452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180° Rule</a:t>
            </a:r>
            <a:endParaRPr lang="en-US" dirty="0"/>
          </a:p>
        </p:txBody>
      </p:sp>
      <p:sp>
        <p:nvSpPr>
          <p:cNvPr id="3" name="Content Placeholder 2"/>
          <p:cNvSpPr>
            <a:spLocks noGrp="1"/>
          </p:cNvSpPr>
          <p:nvPr>
            <p:ph idx="1"/>
          </p:nvPr>
        </p:nvSpPr>
        <p:spPr>
          <a:xfrm>
            <a:off x="353962" y="3012142"/>
            <a:ext cx="5090318" cy="3388658"/>
          </a:xfrm>
        </p:spPr>
        <p:txBody>
          <a:bodyPr>
            <a:normAutofit/>
          </a:bodyPr>
          <a:lstStyle/>
          <a:p>
            <a:r>
              <a:rPr lang="en-US" dirty="0" smtClean="0"/>
              <a:t>A rule governing the placement of the camera in a conversation that ensures that characters always appear on the correct side of the screen</a:t>
            </a:r>
          </a:p>
          <a:p>
            <a:r>
              <a:rPr lang="en-US" dirty="0" smtClean="0"/>
              <a:t>Shot-reverse-shot</a:t>
            </a:r>
          </a:p>
          <a:p>
            <a:r>
              <a:rPr lang="en-US" dirty="0" err="1" smtClean="0">
                <a:solidFill>
                  <a:srgbClr val="FFC000"/>
                </a:solidFill>
              </a:rPr>
              <a:t>Eyeline</a:t>
            </a:r>
            <a:r>
              <a:rPr lang="en-US" dirty="0" smtClean="0">
                <a:solidFill>
                  <a:srgbClr val="FFC000"/>
                </a:solidFill>
              </a:rPr>
              <a:t> matching</a:t>
            </a:r>
            <a:endParaRPr lang="en-US" dirty="0">
              <a:solidFill>
                <a:srgbClr val="FFC000"/>
              </a:solidFill>
            </a:endParaRPr>
          </a:p>
        </p:txBody>
      </p:sp>
      <p:pic>
        <p:nvPicPr>
          <p:cNvPr id="4" name="Picture 3" descr="180 Sho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081" y="2476499"/>
            <a:ext cx="3092413" cy="4112251"/>
          </a:xfrm>
          <a:prstGeom prst="rect">
            <a:avLst/>
          </a:prstGeom>
        </p:spPr>
      </p:pic>
      <p:cxnSp>
        <p:nvCxnSpPr>
          <p:cNvPr id="6" name="Straight Connector 5"/>
          <p:cNvCxnSpPr/>
          <p:nvPr/>
        </p:nvCxnSpPr>
        <p:spPr>
          <a:xfrm>
            <a:off x="7234084" y="3012142"/>
            <a:ext cx="663677" cy="29149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636775" y="5147187"/>
            <a:ext cx="929148" cy="25911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280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r>
              <a:rPr lang="en-US" dirty="0" smtClean="0">
                <a:solidFill>
                  <a:srgbClr val="FFC000"/>
                </a:solidFill>
              </a:rPr>
              <a:t>A Dialogue</a:t>
            </a:r>
            <a:endParaRPr lang="en-US" dirty="0">
              <a:solidFill>
                <a:srgbClr val="FFC000"/>
              </a:solidFill>
            </a:endParaRPr>
          </a:p>
        </p:txBody>
      </p:sp>
      <p:sp>
        <p:nvSpPr>
          <p:cNvPr id="3" name="Content Placeholder 2"/>
          <p:cNvSpPr>
            <a:spLocks noGrp="1"/>
          </p:cNvSpPr>
          <p:nvPr>
            <p:ph idx="1"/>
          </p:nvPr>
        </p:nvSpPr>
        <p:spPr>
          <a:xfrm>
            <a:off x="226322" y="2819400"/>
            <a:ext cx="4905064" cy="4033886"/>
          </a:xfrm>
        </p:spPr>
        <p:txBody>
          <a:bodyPr>
            <a:normAutofit lnSpcReduction="10000"/>
          </a:bodyPr>
          <a:lstStyle/>
          <a:p>
            <a:pPr marL="457200" indent="-457200">
              <a:buFont typeface="+mj-lt"/>
              <a:buAutoNum type="arabicPeriod"/>
            </a:pPr>
            <a:r>
              <a:rPr lang="en-US" sz="2000" dirty="0" smtClean="0"/>
              <a:t>With a partner you will write a short bit of dialogue, </a:t>
            </a:r>
            <a:r>
              <a:rPr lang="en-US" sz="2000" dirty="0" smtClean="0">
                <a:solidFill>
                  <a:srgbClr val="FFCC00"/>
                </a:solidFill>
              </a:rPr>
              <a:t>eight lines long </a:t>
            </a:r>
            <a:r>
              <a:rPr lang="en-US" sz="2000" dirty="0" smtClean="0"/>
              <a:t>(four lines per partner)</a:t>
            </a:r>
          </a:p>
          <a:p>
            <a:pPr marL="457200" indent="-457200">
              <a:buFont typeface="+mj-lt"/>
              <a:buAutoNum type="arabicPeriod"/>
            </a:pPr>
            <a:r>
              <a:rPr lang="en-US" sz="2000" dirty="0" smtClean="0"/>
              <a:t>Frame up your shots interview style and record your conversation – be sure to follow the 180° rule.</a:t>
            </a:r>
          </a:p>
          <a:p>
            <a:pPr marL="457200" indent="-457200">
              <a:buFont typeface="+mj-lt"/>
              <a:buAutoNum type="arabicPeriod"/>
            </a:pPr>
            <a:r>
              <a:rPr lang="en-US" sz="2000" dirty="0" smtClean="0"/>
              <a:t>Then, </a:t>
            </a:r>
            <a:r>
              <a:rPr lang="en-US" sz="2000" dirty="0" smtClean="0">
                <a:solidFill>
                  <a:srgbClr val="FFCC00"/>
                </a:solidFill>
              </a:rPr>
              <a:t>switch chairs and roles </a:t>
            </a:r>
            <a:r>
              <a:rPr lang="en-US" sz="2000" dirty="0" smtClean="0"/>
              <a:t>and record again</a:t>
            </a:r>
          </a:p>
          <a:p>
            <a:pPr marL="457200" indent="-457200">
              <a:buFont typeface="+mj-lt"/>
              <a:buAutoNum type="arabicPeriod"/>
            </a:pPr>
            <a:r>
              <a:rPr lang="en-US" sz="2000" dirty="0" smtClean="0">
                <a:solidFill>
                  <a:srgbClr val="FFCC00"/>
                </a:solidFill>
              </a:rPr>
              <a:t>Remember to set your focus, white balance and exposure!</a:t>
            </a:r>
          </a:p>
        </p:txBody>
      </p:sp>
      <p:pic>
        <p:nvPicPr>
          <p:cNvPr id="4" name="Picture 3" descr="2-shot-intervie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1385" y="3187633"/>
            <a:ext cx="3799840" cy="3048000"/>
          </a:xfrm>
          <a:prstGeom prst="rect">
            <a:avLst/>
          </a:prstGeom>
        </p:spPr>
      </p:pic>
    </p:spTree>
    <p:extLst>
      <p:ext uri="{BB962C8B-B14F-4D97-AF65-F5344CB8AC3E}">
        <p14:creationId xmlns:p14="http://schemas.microsoft.com/office/powerpoint/2010/main" val="7849354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0436" y="1386348"/>
            <a:ext cx="7972425" cy="1447800"/>
          </a:xfrm>
        </p:spPr>
        <p:txBody>
          <a:bodyPr/>
          <a:lstStyle/>
          <a:p>
            <a:r>
              <a:rPr lang="en-US" sz="4400" dirty="0" smtClean="0"/>
              <a:t>Practice: </a:t>
            </a:r>
            <a:r>
              <a:rPr lang="en-US" sz="4400" dirty="0" smtClean="0">
                <a:solidFill>
                  <a:srgbClr val="FFC000"/>
                </a:solidFill>
              </a:rPr>
              <a:t>“Talking to Myself”</a:t>
            </a:r>
            <a:endParaRPr lang="en-US" sz="4400" dirty="0">
              <a:solidFill>
                <a:srgbClr val="FFC000"/>
              </a:solidFill>
            </a:endParaRPr>
          </a:p>
        </p:txBody>
      </p:sp>
      <p:sp>
        <p:nvSpPr>
          <p:cNvPr id="3" name="Content Placeholder 2"/>
          <p:cNvSpPr>
            <a:spLocks noGrp="1"/>
          </p:cNvSpPr>
          <p:nvPr>
            <p:ph idx="1"/>
          </p:nvPr>
        </p:nvSpPr>
        <p:spPr>
          <a:xfrm>
            <a:off x="1" y="2819400"/>
            <a:ext cx="5603364" cy="4019138"/>
          </a:xfrm>
        </p:spPr>
        <p:txBody>
          <a:bodyPr>
            <a:normAutofit/>
          </a:bodyPr>
          <a:lstStyle/>
          <a:p>
            <a:pPr marL="457200" indent="-457200">
              <a:buFont typeface="+mj-lt"/>
              <a:buAutoNum type="arabicPeriod"/>
            </a:pPr>
            <a:r>
              <a:rPr lang="en-US" sz="2000" dirty="0" smtClean="0">
                <a:solidFill>
                  <a:srgbClr val="FFC000"/>
                </a:solidFill>
              </a:rPr>
              <a:t>Each student: </a:t>
            </a:r>
            <a:r>
              <a:rPr lang="en-US" sz="2000" dirty="0" smtClean="0"/>
              <a:t>write a dialogue 6-8 lines long.</a:t>
            </a:r>
          </a:p>
          <a:p>
            <a:pPr marL="457200" indent="-457200">
              <a:buFont typeface="+mj-lt"/>
              <a:buAutoNum type="arabicPeriod"/>
            </a:pPr>
            <a:r>
              <a:rPr lang="en-US" sz="2000" dirty="0" smtClean="0">
                <a:solidFill>
                  <a:srgbClr val="FFC000"/>
                </a:solidFill>
              </a:rPr>
              <a:t>With a partner’s help: </a:t>
            </a:r>
            <a:r>
              <a:rPr lang="en-US" sz="2000" dirty="0" smtClean="0"/>
              <a:t>Film a close-up yourself saying half the lines.</a:t>
            </a:r>
          </a:p>
          <a:p>
            <a:pPr marL="457200" indent="-457200">
              <a:buFont typeface="+mj-lt"/>
              <a:buAutoNum type="arabicPeriod"/>
            </a:pPr>
            <a:r>
              <a:rPr lang="en-US" sz="2000" dirty="0" smtClean="0">
                <a:solidFill>
                  <a:srgbClr val="FFC000"/>
                </a:solidFill>
              </a:rPr>
              <a:t>Break the 180˚ Rule: </a:t>
            </a:r>
            <a:r>
              <a:rPr lang="en-US" sz="2000" dirty="0" smtClean="0"/>
              <a:t>Reposition the camera and film a close-up of yourself saying the other half of the dialogue.</a:t>
            </a:r>
          </a:p>
          <a:p>
            <a:pPr marL="457200" indent="-457200">
              <a:buFont typeface="+mj-lt"/>
              <a:buAutoNum type="arabicPeriod"/>
            </a:pPr>
            <a:r>
              <a:rPr lang="en-US" sz="2000" dirty="0" smtClean="0"/>
              <a:t>When these shots are edited together it should look like you are talking to yourself!</a:t>
            </a:r>
          </a:p>
        </p:txBody>
      </p:sp>
      <p:pic>
        <p:nvPicPr>
          <p:cNvPr id="4" name="Picture 3" descr="2-shot-interview.jpg"/>
          <p:cNvPicPr>
            <a:picLocks noChangeAspect="1"/>
          </p:cNvPicPr>
          <p:nvPr/>
        </p:nvPicPr>
        <p:blipFill>
          <a:blip r:embed="rId2" cstate="print"/>
          <a:stretch>
            <a:fillRect/>
          </a:stretch>
        </p:blipFill>
        <p:spPr>
          <a:xfrm>
            <a:off x="5603365" y="3451123"/>
            <a:ext cx="1589277" cy="2386304"/>
          </a:xfrm>
          <a:prstGeom prst="rect">
            <a:avLst/>
          </a:prstGeom>
        </p:spPr>
      </p:pic>
      <p:pic>
        <p:nvPicPr>
          <p:cNvPr id="5" name="Picture 4" descr="Character in Profile.jpg"/>
          <p:cNvPicPr>
            <a:picLocks noChangeAspect="1"/>
          </p:cNvPicPr>
          <p:nvPr/>
        </p:nvPicPr>
        <p:blipFill>
          <a:blip r:embed="rId3" cstate="print"/>
          <a:stretch>
            <a:fillRect/>
          </a:stretch>
        </p:blipFill>
        <p:spPr>
          <a:xfrm>
            <a:off x="7369617" y="3436375"/>
            <a:ext cx="1597395" cy="2398492"/>
          </a:xfrm>
          <a:prstGeom prst="rect">
            <a:avLst/>
          </a:prstGeom>
        </p:spPr>
      </p:pic>
    </p:spTree>
    <p:extLst>
      <p:ext uri="{BB962C8B-B14F-4D97-AF65-F5344CB8AC3E}">
        <p14:creationId xmlns:p14="http://schemas.microsoft.com/office/powerpoint/2010/main" val="784935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iMovie Interface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Project Library</a:t>
            </a:r>
          </a:p>
          <a:p>
            <a:r>
              <a:rPr lang="en-US" dirty="0" smtClean="0"/>
              <a:t>Timeline</a:t>
            </a:r>
          </a:p>
          <a:p>
            <a:r>
              <a:rPr lang="en-US" dirty="0"/>
              <a:t>Project Viewer</a:t>
            </a:r>
          </a:p>
          <a:p>
            <a:r>
              <a:rPr lang="en-US" dirty="0" smtClean="0"/>
              <a:t>Event Library</a:t>
            </a:r>
          </a:p>
          <a:p>
            <a:r>
              <a:rPr lang="en-US" dirty="0" smtClean="0"/>
              <a:t>Bin</a:t>
            </a:r>
          </a:p>
          <a:p>
            <a:r>
              <a:rPr lang="en-US" dirty="0" smtClean="0"/>
              <a:t>Music, Title and Transition Effects</a:t>
            </a:r>
          </a:p>
          <a:p>
            <a:r>
              <a:rPr lang="en-US" dirty="0" smtClean="0"/>
              <a:t>Import button</a:t>
            </a:r>
          </a:p>
        </p:txBody>
      </p:sp>
    </p:spTree>
    <p:extLst>
      <p:ext uri="{BB962C8B-B14F-4D97-AF65-F5344CB8AC3E}">
        <p14:creationId xmlns:p14="http://schemas.microsoft.com/office/powerpoint/2010/main" val="409403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Vocabulary</a:t>
            </a:r>
            <a:endParaRPr lang="en-US" dirty="0"/>
          </a:p>
        </p:txBody>
      </p:sp>
      <p:sp>
        <p:nvSpPr>
          <p:cNvPr id="3" name="Content Placeholder 2"/>
          <p:cNvSpPr>
            <a:spLocks noGrp="1"/>
          </p:cNvSpPr>
          <p:nvPr>
            <p:ph idx="1"/>
          </p:nvPr>
        </p:nvSpPr>
        <p:spPr>
          <a:xfrm>
            <a:off x="1106458" y="3168858"/>
            <a:ext cx="7323167" cy="3231942"/>
          </a:xfrm>
        </p:spPr>
        <p:txBody>
          <a:bodyPr numCol="2">
            <a:normAutofit fontScale="25000" lnSpcReduction="20000"/>
          </a:bodyPr>
          <a:lstStyle/>
          <a:p>
            <a:r>
              <a:rPr lang="en-US" sz="11200" dirty="0" smtClean="0"/>
              <a:t>Cut</a:t>
            </a:r>
          </a:p>
          <a:p>
            <a:r>
              <a:rPr lang="en-US" sz="11200" dirty="0" smtClean="0"/>
              <a:t>Trim </a:t>
            </a:r>
          </a:p>
          <a:p>
            <a:r>
              <a:rPr lang="en-US" sz="11200" dirty="0" smtClean="0"/>
              <a:t>Splice</a:t>
            </a:r>
          </a:p>
          <a:p>
            <a:r>
              <a:rPr lang="en-US" sz="11200" dirty="0" smtClean="0"/>
              <a:t>A</a:t>
            </a:r>
            <a:r>
              <a:rPr lang="en-US" sz="11200" dirty="0"/>
              <a:t>-</a:t>
            </a:r>
            <a:r>
              <a:rPr lang="en-US" sz="11200" dirty="0" smtClean="0"/>
              <a:t>Roll</a:t>
            </a:r>
          </a:p>
          <a:p>
            <a:r>
              <a:rPr lang="en-US" sz="11200" dirty="0" smtClean="0"/>
              <a:t>B</a:t>
            </a:r>
            <a:r>
              <a:rPr lang="en-US" sz="11200" dirty="0"/>
              <a:t>-</a:t>
            </a:r>
            <a:r>
              <a:rPr lang="en-US" sz="11200" dirty="0" smtClean="0"/>
              <a:t>Roll</a:t>
            </a:r>
          </a:p>
          <a:p>
            <a:r>
              <a:rPr lang="en-US" sz="11200" dirty="0" smtClean="0"/>
              <a:t>Jump Cut</a:t>
            </a:r>
          </a:p>
          <a:p>
            <a:r>
              <a:rPr lang="en-US" sz="11200" dirty="0" smtClean="0"/>
              <a:t>180° Rule</a:t>
            </a:r>
          </a:p>
          <a:p>
            <a:r>
              <a:rPr lang="en-US" sz="11200" dirty="0"/>
              <a:t>Continuity</a:t>
            </a:r>
          </a:p>
          <a:p>
            <a:endParaRPr lang="en-US" dirty="0" smtClean="0"/>
          </a:p>
        </p:txBody>
      </p:sp>
    </p:spTree>
    <p:extLst>
      <p:ext uri="{BB962C8B-B14F-4D97-AF65-F5344CB8AC3E}">
        <p14:creationId xmlns:p14="http://schemas.microsoft.com/office/powerpoint/2010/main" val="104036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430592"/>
            <a:ext cx="7716837" cy="1447800"/>
          </a:xfrm>
        </p:spPr>
        <p:txBody>
          <a:bodyPr/>
          <a:lstStyle/>
          <a:p>
            <a:r>
              <a:rPr lang="en-US" sz="6000" dirty="0" smtClean="0"/>
              <a:t>Continuity</a:t>
            </a:r>
            <a:endParaRPr lang="en-US" sz="6000" dirty="0"/>
          </a:p>
        </p:txBody>
      </p:sp>
      <p:sp>
        <p:nvSpPr>
          <p:cNvPr id="3" name="Content Placeholder 2"/>
          <p:cNvSpPr>
            <a:spLocks noGrp="1"/>
          </p:cNvSpPr>
          <p:nvPr>
            <p:ph idx="1"/>
          </p:nvPr>
        </p:nvSpPr>
        <p:spPr/>
        <p:txBody>
          <a:bodyPr>
            <a:normAutofit/>
          </a:bodyPr>
          <a:lstStyle/>
          <a:p>
            <a:r>
              <a:rPr lang="en-US" dirty="0" smtClean="0"/>
              <a:t>The complex craft of making many small parts into a coherent whole.</a:t>
            </a:r>
          </a:p>
          <a:p>
            <a:r>
              <a:rPr lang="en-US" dirty="0" smtClean="0"/>
              <a:t>Maintaining consistency from shot to shot</a:t>
            </a:r>
          </a:p>
          <a:p>
            <a:pPr lvl="1"/>
            <a:r>
              <a:rPr lang="en-US" dirty="0" smtClean="0"/>
              <a:t>Helps scenes make visual sense</a:t>
            </a:r>
          </a:p>
          <a:p>
            <a:pPr lvl="1"/>
            <a:r>
              <a:rPr lang="en-US" dirty="0" smtClean="0"/>
              <a:t>More visually pleasing</a:t>
            </a:r>
          </a:p>
          <a:p>
            <a:pPr lvl="1"/>
            <a:r>
              <a:rPr lang="en-US" dirty="0" smtClean="0"/>
              <a:t>Helps create an illusion of “real”</a:t>
            </a:r>
          </a:p>
          <a:p>
            <a:endParaRPr lang="en-US" dirty="0"/>
          </a:p>
        </p:txBody>
      </p:sp>
    </p:spTree>
    <p:extLst>
      <p:ext uri="{BB962C8B-B14F-4D97-AF65-F5344CB8AC3E}">
        <p14:creationId xmlns:p14="http://schemas.microsoft.com/office/powerpoint/2010/main" val="20663588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Types of Continuity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Continuity of Information</a:t>
            </a:r>
          </a:p>
          <a:p>
            <a:pPr marL="457200" indent="-457200">
              <a:buFont typeface="+mj-lt"/>
              <a:buAutoNum type="arabicPeriod"/>
            </a:pPr>
            <a:r>
              <a:rPr lang="en-US" dirty="0" smtClean="0"/>
              <a:t>Continuity </a:t>
            </a:r>
            <a:r>
              <a:rPr lang="en-US" dirty="0"/>
              <a:t>of Look</a:t>
            </a:r>
          </a:p>
          <a:p>
            <a:pPr marL="457200" indent="-457200">
              <a:buFont typeface="+mj-lt"/>
              <a:buAutoNum type="arabicPeriod"/>
            </a:pPr>
            <a:r>
              <a:rPr lang="en-US" dirty="0" smtClean="0"/>
              <a:t>Continuity of Action</a:t>
            </a:r>
          </a:p>
          <a:p>
            <a:pPr marL="457200" indent="-457200">
              <a:buFont typeface="+mj-lt"/>
              <a:buAutoNum type="arabicPeriod"/>
            </a:pPr>
            <a:r>
              <a:rPr lang="en-US" dirty="0" smtClean="0"/>
              <a:t>Continuity </a:t>
            </a:r>
            <a:r>
              <a:rPr lang="en-US" dirty="0"/>
              <a:t>of Movement</a:t>
            </a:r>
          </a:p>
          <a:p>
            <a:pPr marL="457200" indent="-457200">
              <a:buFont typeface="+mj-lt"/>
              <a:buAutoNum type="arabicPeriod"/>
            </a:pPr>
            <a:r>
              <a:rPr lang="en-US" dirty="0" smtClean="0"/>
              <a:t>Conventional </a:t>
            </a:r>
            <a:r>
              <a:rPr lang="en-US" dirty="0"/>
              <a:t>Continuity</a:t>
            </a:r>
          </a:p>
          <a:p>
            <a:endParaRPr lang="en-US" dirty="0"/>
          </a:p>
          <a:p>
            <a:endParaRPr lang="en-US" dirty="0"/>
          </a:p>
        </p:txBody>
      </p:sp>
    </p:spTree>
    <p:extLst>
      <p:ext uri="{BB962C8B-B14F-4D97-AF65-F5344CB8AC3E}">
        <p14:creationId xmlns:p14="http://schemas.microsoft.com/office/powerpoint/2010/main" val="759936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t>
            </a:r>
            <a:br>
              <a:rPr lang="en-US" dirty="0" smtClean="0"/>
            </a:br>
            <a:r>
              <a:rPr lang="en-US" i="1" dirty="0" smtClean="0"/>
              <a:t>Information</a:t>
            </a:r>
            <a:endParaRPr lang="en-US" i="1" dirty="0"/>
          </a:p>
        </p:txBody>
      </p:sp>
      <p:pic>
        <p:nvPicPr>
          <p:cNvPr id="3" name="Picture 2" descr="Blue bind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3262" y="2010179"/>
            <a:ext cx="4380992" cy="4380992"/>
          </a:xfrm>
          <a:prstGeom prst="rect">
            <a:avLst/>
          </a:prstGeom>
        </p:spPr>
      </p:pic>
      <p:sp>
        <p:nvSpPr>
          <p:cNvPr id="4" name="Content Placeholder 2"/>
          <p:cNvSpPr>
            <a:spLocks noGrp="1"/>
          </p:cNvSpPr>
          <p:nvPr>
            <p:ph idx="1"/>
          </p:nvPr>
        </p:nvSpPr>
        <p:spPr>
          <a:xfrm>
            <a:off x="497540" y="3162808"/>
            <a:ext cx="4001141" cy="3388658"/>
          </a:xfrm>
        </p:spPr>
        <p:txBody>
          <a:bodyPr>
            <a:normAutofit/>
          </a:bodyPr>
          <a:lstStyle/>
          <a:p>
            <a:r>
              <a:rPr lang="en-US" dirty="0" smtClean="0"/>
              <a:t>Continuity of Information concerns what is shown in the shot- what appears on screen.</a:t>
            </a:r>
            <a:endParaRPr lang="en-US" dirty="0">
              <a:solidFill>
                <a:srgbClr val="FFCC00"/>
              </a:solidFill>
            </a:endParaRPr>
          </a:p>
        </p:txBody>
      </p:sp>
    </p:spTree>
    <p:extLst>
      <p:ext uri="{BB962C8B-B14F-4D97-AF65-F5344CB8AC3E}">
        <p14:creationId xmlns:p14="http://schemas.microsoft.com/office/powerpoint/2010/main" val="9252983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t>
            </a:r>
            <a:br>
              <a:rPr lang="en-US" dirty="0" smtClean="0"/>
            </a:br>
            <a:r>
              <a:rPr lang="en-US" i="1" dirty="0" smtClean="0"/>
              <a:t>Information</a:t>
            </a:r>
            <a:endParaRPr lang="en-US" i="1" dirty="0"/>
          </a:p>
        </p:txBody>
      </p:sp>
      <p:pic>
        <p:nvPicPr>
          <p:cNvPr id="3" name="Picture 2" descr="Oceans 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5192" y="238922"/>
            <a:ext cx="4075787" cy="6619078"/>
          </a:xfrm>
          <a:prstGeom prst="rect">
            <a:avLst/>
          </a:prstGeom>
        </p:spPr>
      </p:pic>
      <p:sp>
        <p:nvSpPr>
          <p:cNvPr id="4" name="Content Placeholder 2"/>
          <p:cNvSpPr>
            <a:spLocks noGrp="1"/>
          </p:cNvSpPr>
          <p:nvPr>
            <p:ph idx="1"/>
          </p:nvPr>
        </p:nvSpPr>
        <p:spPr>
          <a:xfrm>
            <a:off x="497540" y="3162808"/>
            <a:ext cx="4001141" cy="3388658"/>
          </a:xfrm>
        </p:spPr>
        <p:txBody>
          <a:bodyPr>
            <a:normAutofit/>
          </a:bodyPr>
          <a:lstStyle/>
          <a:p>
            <a:r>
              <a:rPr lang="en-US" dirty="0" smtClean="0"/>
              <a:t>Your goal is for your audience to believe what they’re seeing is </a:t>
            </a:r>
            <a:r>
              <a:rPr lang="en-US" i="1" dirty="0" smtClean="0">
                <a:solidFill>
                  <a:schemeClr val="accent3">
                    <a:lumMod val="60000"/>
                    <a:lumOff val="40000"/>
                  </a:schemeClr>
                </a:solidFill>
              </a:rPr>
              <a:t>real</a:t>
            </a:r>
            <a:r>
              <a:rPr lang="en-US" i="1" dirty="0" smtClean="0"/>
              <a:t>. </a:t>
            </a:r>
          </a:p>
          <a:p>
            <a:r>
              <a:rPr lang="en-US" dirty="0" smtClean="0"/>
              <a:t>Any mismatches or mistakes distract your audience!</a:t>
            </a:r>
            <a:endParaRPr lang="en-US" dirty="0">
              <a:solidFill>
                <a:srgbClr val="FFCC00"/>
              </a:solidFill>
            </a:endParaRPr>
          </a:p>
        </p:txBody>
      </p:sp>
    </p:spTree>
    <p:extLst>
      <p:ext uri="{BB962C8B-B14F-4D97-AF65-F5344CB8AC3E}">
        <p14:creationId xmlns:p14="http://schemas.microsoft.com/office/powerpoint/2010/main" val="7506518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sz="4000" dirty="0" smtClean="0"/>
              <a:t>“Your Editing Lacks Continuity”</a:t>
            </a:r>
            <a:endParaRPr lang="en-US" sz="4000" dirty="0"/>
          </a:p>
        </p:txBody>
      </p:sp>
      <p:sp>
        <p:nvSpPr>
          <p:cNvPr id="3" name="Content Placeholder 2"/>
          <p:cNvSpPr>
            <a:spLocks noGrp="1"/>
          </p:cNvSpPr>
          <p:nvPr>
            <p:ph idx="1"/>
          </p:nvPr>
        </p:nvSpPr>
        <p:spPr/>
        <p:txBody>
          <a:bodyPr/>
          <a:lstStyle/>
          <a:p>
            <a:r>
              <a:rPr lang="en-US" dirty="0" smtClean="0">
                <a:solidFill>
                  <a:srgbClr val="FFCC00"/>
                </a:solidFill>
                <a:hlinkClick r:id="rId2"/>
              </a:rPr>
              <a:t>Your Editing Lacks Continuity</a:t>
            </a:r>
            <a:endParaRPr lang="en-US" dirty="0" smtClean="0">
              <a:solidFill>
                <a:srgbClr val="FFCC00"/>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Continuity of</a:t>
            </a:r>
            <a:r>
              <a:rPr lang="en-US" dirty="0"/>
              <a:t> </a:t>
            </a:r>
            <a:r>
              <a:rPr lang="en-US" i="1" dirty="0" smtClean="0"/>
              <a:t>Information</a:t>
            </a:r>
            <a:endParaRPr lang="en-US" i="1" dirty="0"/>
          </a:p>
        </p:txBody>
      </p:sp>
      <p:pic>
        <p:nvPicPr>
          <p:cNvPr id="7" name="Picture 6" descr="Master Shot.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61" y="2564233"/>
            <a:ext cx="8064500" cy="4127500"/>
          </a:xfrm>
          <a:prstGeom prst="rect">
            <a:avLst/>
          </a:prstGeom>
        </p:spPr>
      </p:pic>
    </p:spTree>
    <p:extLst>
      <p:ext uri="{BB962C8B-B14F-4D97-AF65-F5344CB8AC3E}">
        <p14:creationId xmlns:p14="http://schemas.microsoft.com/office/powerpoint/2010/main" val="15704704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Continuity of</a:t>
            </a:r>
            <a:r>
              <a:rPr lang="en-US" dirty="0"/>
              <a:t> </a:t>
            </a:r>
            <a:r>
              <a:rPr lang="en-US" i="1" dirty="0" smtClean="0"/>
              <a:t>Information</a:t>
            </a:r>
            <a:endParaRPr lang="en-US" i="1" dirty="0"/>
          </a:p>
        </p:txBody>
      </p:sp>
      <p:pic>
        <p:nvPicPr>
          <p:cNvPr id="3" name="Picture 2" descr="Man-blu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06" y="3486845"/>
            <a:ext cx="4278990" cy="2330278"/>
          </a:xfrm>
          <a:prstGeom prst="rect">
            <a:avLst/>
          </a:prstGeom>
        </p:spPr>
      </p:pic>
    </p:spTree>
    <p:extLst>
      <p:ext uri="{BB962C8B-B14F-4D97-AF65-F5344CB8AC3E}">
        <p14:creationId xmlns:p14="http://schemas.microsoft.com/office/powerpoint/2010/main" val="14210923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Continuity of</a:t>
            </a:r>
            <a:r>
              <a:rPr lang="en-US" dirty="0"/>
              <a:t> </a:t>
            </a:r>
            <a:r>
              <a:rPr lang="en-US" i="1" dirty="0" smtClean="0"/>
              <a:t>Information</a:t>
            </a:r>
            <a:endParaRPr lang="en-US" i="1" dirty="0"/>
          </a:p>
        </p:txBody>
      </p:sp>
      <p:pic>
        <p:nvPicPr>
          <p:cNvPr id="3" name="Picture 2" descr="Man-blu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06" y="3486845"/>
            <a:ext cx="4278990" cy="2330278"/>
          </a:xfrm>
          <a:prstGeom prst="rect">
            <a:avLst/>
          </a:prstGeom>
        </p:spPr>
      </p:pic>
      <p:pic>
        <p:nvPicPr>
          <p:cNvPr id="4" name="Picture 3" descr="Woman.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839" y="3476083"/>
            <a:ext cx="4255290" cy="2330278"/>
          </a:xfrm>
          <a:prstGeom prst="rect">
            <a:avLst/>
          </a:prstGeom>
        </p:spPr>
      </p:pic>
    </p:spTree>
    <p:extLst>
      <p:ext uri="{BB962C8B-B14F-4D97-AF65-F5344CB8AC3E}">
        <p14:creationId xmlns:p14="http://schemas.microsoft.com/office/powerpoint/2010/main" val="2886756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Continuity of</a:t>
            </a:r>
            <a:r>
              <a:rPr lang="en-US" dirty="0"/>
              <a:t> </a:t>
            </a:r>
            <a:r>
              <a:rPr lang="en-US" i="1" dirty="0" smtClean="0"/>
              <a:t>Information</a:t>
            </a:r>
            <a:endParaRPr lang="en-US" i="1" dirty="0"/>
          </a:p>
        </p:txBody>
      </p:sp>
      <p:pic>
        <p:nvPicPr>
          <p:cNvPr id="7" name="Picture 6" descr="Master Shot.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61" y="2564233"/>
            <a:ext cx="8064500" cy="4127500"/>
          </a:xfrm>
          <a:prstGeom prst="rect">
            <a:avLst/>
          </a:prstGeom>
        </p:spPr>
      </p:pic>
      <p:sp>
        <p:nvSpPr>
          <p:cNvPr id="3" name="TextBox 2"/>
          <p:cNvSpPr txBox="1"/>
          <p:nvPr/>
        </p:nvSpPr>
        <p:spPr>
          <a:xfrm>
            <a:off x="1646647" y="5908265"/>
            <a:ext cx="6048466" cy="523220"/>
          </a:xfrm>
          <a:prstGeom prst="rect">
            <a:avLst/>
          </a:prstGeom>
          <a:noFill/>
        </p:spPr>
        <p:txBody>
          <a:bodyPr wrap="square" rtlCol="0">
            <a:spAutoFit/>
          </a:bodyPr>
          <a:lstStyle/>
          <a:p>
            <a:pPr algn="ctr"/>
            <a:r>
              <a:rPr lang="en-US" sz="2800" dirty="0" smtClean="0">
                <a:solidFill>
                  <a:srgbClr val="FF0000"/>
                </a:solidFill>
              </a:rPr>
              <a:t>MASTER SHOT</a:t>
            </a:r>
            <a:endParaRPr lang="en-US" sz="2800" dirty="0">
              <a:solidFill>
                <a:srgbClr val="FF0000"/>
              </a:solidFill>
            </a:endParaRPr>
          </a:p>
        </p:txBody>
      </p:sp>
    </p:spTree>
    <p:extLst>
      <p:ext uri="{BB962C8B-B14F-4D97-AF65-F5344CB8AC3E}">
        <p14:creationId xmlns:p14="http://schemas.microsoft.com/office/powerpoint/2010/main" val="10979102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4237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06" y="598596"/>
            <a:ext cx="8850855" cy="5558692"/>
          </a:xfrm>
          <a:prstGeom prst="rect">
            <a:avLst/>
          </a:prstGeom>
        </p:spPr>
      </p:pic>
    </p:spTree>
    <p:extLst>
      <p:ext uri="{BB962C8B-B14F-4D97-AF65-F5344CB8AC3E}">
        <p14:creationId xmlns:p14="http://schemas.microsoft.com/office/powerpoint/2010/main" val="312351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Continuity of</a:t>
            </a:r>
            <a:r>
              <a:rPr lang="en-US" dirty="0"/>
              <a:t> </a:t>
            </a:r>
            <a:r>
              <a:rPr lang="en-US" i="1" dirty="0" smtClean="0"/>
              <a:t>Information</a:t>
            </a:r>
            <a:endParaRPr lang="en-US"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06" y="3486845"/>
            <a:ext cx="4278990" cy="2330277"/>
          </a:xfrm>
          <a:prstGeom prst="rect">
            <a:avLst/>
          </a:prstGeom>
        </p:spPr>
      </p:pic>
      <p:pic>
        <p:nvPicPr>
          <p:cNvPr id="4" name="Picture 3" descr="Woman.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839" y="3476083"/>
            <a:ext cx="4255290" cy="2330278"/>
          </a:xfrm>
          <a:prstGeom prst="rect">
            <a:avLst/>
          </a:prstGeom>
        </p:spPr>
      </p:pic>
    </p:spTree>
    <p:extLst>
      <p:ext uri="{BB962C8B-B14F-4D97-AF65-F5344CB8AC3E}">
        <p14:creationId xmlns:p14="http://schemas.microsoft.com/office/powerpoint/2010/main" val="18583987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rotWithShape="1">
          <a:blip r:embed="rId2" cstate="print">
            <a:extLst>
              <a:ext uri="{28A0092B-C50C-407E-A947-70E740481C1C}">
                <a14:useLocalDpi xmlns:a14="http://schemas.microsoft.com/office/drawing/2010/main" val="0"/>
              </a:ext>
            </a:extLst>
          </a:blip>
          <a:srcRect l="-1" r="35861"/>
          <a:stretch/>
        </p:blipFill>
        <p:spPr>
          <a:xfrm>
            <a:off x="1257300" y="2713620"/>
            <a:ext cx="4251960" cy="3721100"/>
          </a:xfrm>
          <a:prstGeom prst="rect">
            <a:avLst/>
          </a:prstGeom>
        </p:spPr>
      </p:pic>
      <p:sp>
        <p:nvSpPr>
          <p:cNvPr id="4" name="TextBox 3"/>
          <p:cNvSpPr txBox="1"/>
          <p:nvPr/>
        </p:nvSpPr>
        <p:spPr>
          <a:xfrm>
            <a:off x="5509260" y="3874273"/>
            <a:ext cx="3208280" cy="1200329"/>
          </a:xfrm>
          <a:prstGeom prst="rect">
            <a:avLst/>
          </a:prstGeom>
          <a:noFill/>
        </p:spPr>
        <p:txBody>
          <a:bodyPr wrap="square" rtlCol="0">
            <a:spAutoFit/>
          </a:bodyPr>
          <a:lstStyle/>
          <a:p>
            <a:r>
              <a:rPr lang="en-US" dirty="0" smtClean="0">
                <a:solidFill>
                  <a:srgbClr val="FFCC00"/>
                </a:solidFill>
              </a:rPr>
              <a:t>Maintain “screen direction”</a:t>
            </a:r>
          </a:p>
          <a:p>
            <a:endParaRPr lang="en-US" dirty="0">
              <a:solidFill>
                <a:srgbClr val="FFCC00"/>
              </a:solidFill>
            </a:endParaRPr>
          </a:p>
          <a:p>
            <a:r>
              <a:rPr lang="en-US" dirty="0" smtClean="0">
                <a:solidFill>
                  <a:srgbClr val="FFCC00"/>
                </a:solidFill>
              </a:rPr>
              <a:t>In this shot, John Travolta is looking screen-right.</a:t>
            </a:r>
            <a:endParaRPr lang="en-US" dirty="0">
              <a:solidFill>
                <a:srgbClr val="FFCC00"/>
              </a:solidFill>
            </a:endParaRPr>
          </a:p>
        </p:txBody>
      </p:sp>
    </p:spTree>
    <p:extLst>
      <p:ext uri="{BB962C8B-B14F-4D97-AF65-F5344CB8AC3E}">
        <p14:creationId xmlns:p14="http://schemas.microsoft.com/office/powerpoint/2010/main" val="8202472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rotWithShape="1">
          <a:blip r:embed="rId2" cstate="print">
            <a:extLst>
              <a:ext uri="{28A0092B-C50C-407E-A947-70E740481C1C}">
                <a14:useLocalDpi xmlns:a14="http://schemas.microsoft.com/office/drawing/2010/main" val="0"/>
              </a:ext>
            </a:extLst>
          </a:blip>
          <a:srcRect l="48334" r="-48334"/>
          <a:stretch/>
        </p:blipFill>
        <p:spPr>
          <a:xfrm>
            <a:off x="4462272" y="2713620"/>
            <a:ext cx="6629400" cy="3721100"/>
          </a:xfrm>
          <a:prstGeom prst="rect">
            <a:avLst/>
          </a:prstGeom>
        </p:spPr>
      </p:pic>
      <p:sp>
        <p:nvSpPr>
          <p:cNvPr id="4" name="TextBox 3"/>
          <p:cNvSpPr txBox="1"/>
          <p:nvPr/>
        </p:nvSpPr>
        <p:spPr>
          <a:xfrm>
            <a:off x="1014565" y="3872285"/>
            <a:ext cx="3208280" cy="1477328"/>
          </a:xfrm>
          <a:prstGeom prst="rect">
            <a:avLst/>
          </a:prstGeom>
          <a:noFill/>
        </p:spPr>
        <p:txBody>
          <a:bodyPr wrap="square" rtlCol="0">
            <a:spAutoFit/>
          </a:bodyPr>
          <a:lstStyle/>
          <a:p>
            <a:r>
              <a:rPr lang="en-US" dirty="0" smtClean="0">
                <a:solidFill>
                  <a:srgbClr val="FFCC00"/>
                </a:solidFill>
              </a:rPr>
              <a:t>Maintain “screen direction”</a:t>
            </a:r>
          </a:p>
          <a:p>
            <a:endParaRPr lang="en-US" dirty="0">
              <a:solidFill>
                <a:srgbClr val="FFCC00"/>
              </a:solidFill>
            </a:endParaRPr>
          </a:p>
          <a:p>
            <a:r>
              <a:rPr lang="en-US" dirty="0" smtClean="0">
                <a:solidFill>
                  <a:srgbClr val="FFCC00"/>
                </a:solidFill>
              </a:rPr>
              <a:t>In this shot, Samuel L. Jackson is looking screen-left.</a:t>
            </a:r>
            <a:endParaRPr lang="en-US" dirty="0">
              <a:solidFill>
                <a:srgbClr val="FFCC00"/>
              </a:solidFill>
            </a:endParaRPr>
          </a:p>
        </p:txBody>
      </p:sp>
    </p:spTree>
    <p:extLst>
      <p:ext uri="{BB962C8B-B14F-4D97-AF65-F5344CB8AC3E}">
        <p14:creationId xmlns:p14="http://schemas.microsoft.com/office/powerpoint/2010/main" val="30803741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2713620"/>
            <a:ext cx="6629400" cy="3721100"/>
          </a:xfrm>
          <a:prstGeom prst="rect">
            <a:avLst/>
          </a:prstGeom>
        </p:spPr>
      </p:pic>
      <p:sp>
        <p:nvSpPr>
          <p:cNvPr id="4" name="TextBox 3"/>
          <p:cNvSpPr txBox="1"/>
          <p:nvPr/>
        </p:nvSpPr>
        <p:spPr>
          <a:xfrm>
            <a:off x="1014343" y="5968932"/>
            <a:ext cx="7178518" cy="369332"/>
          </a:xfrm>
          <a:prstGeom prst="rect">
            <a:avLst/>
          </a:prstGeom>
          <a:noFill/>
        </p:spPr>
        <p:txBody>
          <a:bodyPr wrap="square" rtlCol="0">
            <a:spAutoFit/>
          </a:bodyPr>
          <a:lstStyle/>
          <a:p>
            <a:pPr algn="ctr"/>
            <a:r>
              <a:rPr lang="en-US" dirty="0" smtClean="0">
                <a:solidFill>
                  <a:schemeClr val="accent3"/>
                </a:solidFill>
              </a:rPr>
              <a:t>This is the “Master Shot”</a:t>
            </a:r>
            <a:endParaRPr lang="en-US" dirty="0">
              <a:solidFill>
                <a:schemeClr val="accent3"/>
              </a:solidFill>
            </a:endParaRPr>
          </a:p>
        </p:txBody>
      </p:sp>
    </p:spTree>
    <p:extLst>
      <p:ext uri="{BB962C8B-B14F-4D97-AF65-F5344CB8AC3E}">
        <p14:creationId xmlns:p14="http://schemas.microsoft.com/office/powerpoint/2010/main" val="32953895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2713620"/>
            <a:ext cx="6629400" cy="3721100"/>
          </a:xfrm>
          <a:prstGeom prst="rect">
            <a:avLst/>
          </a:prstGeom>
        </p:spPr>
      </p:pic>
      <p:sp>
        <p:nvSpPr>
          <p:cNvPr id="4" name="TextBox 3"/>
          <p:cNvSpPr txBox="1"/>
          <p:nvPr/>
        </p:nvSpPr>
        <p:spPr>
          <a:xfrm>
            <a:off x="1014343" y="5968932"/>
            <a:ext cx="7178518" cy="369332"/>
          </a:xfrm>
          <a:prstGeom prst="rect">
            <a:avLst/>
          </a:prstGeom>
          <a:noFill/>
        </p:spPr>
        <p:txBody>
          <a:bodyPr wrap="square" rtlCol="0">
            <a:spAutoFit/>
          </a:bodyPr>
          <a:lstStyle/>
          <a:p>
            <a:pPr algn="ctr"/>
            <a:r>
              <a:rPr lang="en-US" dirty="0" smtClean="0">
                <a:solidFill>
                  <a:schemeClr val="accent3"/>
                </a:solidFill>
              </a:rPr>
              <a:t>Do you know another name for this type of continuity?</a:t>
            </a:r>
            <a:endParaRPr lang="en-US" dirty="0">
              <a:solidFill>
                <a:schemeClr val="accent3"/>
              </a:solidFill>
            </a:endParaRPr>
          </a:p>
        </p:txBody>
      </p:sp>
    </p:spTree>
    <p:extLst>
      <p:ext uri="{BB962C8B-B14F-4D97-AF65-F5344CB8AC3E}">
        <p14:creationId xmlns:p14="http://schemas.microsoft.com/office/powerpoint/2010/main" val="18280740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2713620"/>
            <a:ext cx="6629400" cy="3721100"/>
          </a:xfrm>
          <a:prstGeom prst="rect">
            <a:avLst/>
          </a:prstGeom>
        </p:spPr>
      </p:pic>
      <p:sp>
        <p:nvSpPr>
          <p:cNvPr id="4" name="TextBox 3"/>
          <p:cNvSpPr txBox="1"/>
          <p:nvPr/>
        </p:nvSpPr>
        <p:spPr>
          <a:xfrm>
            <a:off x="1014343" y="5968932"/>
            <a:ext cx="7178518" cy="369332"/>
          </a:xfrm>
          <a:prstGeom prst="rect">
            <a:avLst/>
          </a:prstGeom>
          <a:noFill/>
        </p:spPr>
        <p:txBody>
          <a:bodyPr wrap="square" rtlCol="0">
            <a:spAutoFit/>
          </a:bodyPr>
          <a:lstStyle/>
          <a:p>
            <a:pPr algn="ctr"/>
            <a:r>
              <a:rPr lang="en-US" dirty="0" smtClean="0">
                <a:solidFill>
                  <a:schemeClr val="accent3"/>
                </a:solidFill>
              </a:rPr>
              <a:t>You already know it. This is the 180 Degree Rule!</a:t>
            </a:r>
            <a:endParaRPr lang="en-US" dirty="0">
              <a:solidFill>
                <a:schemeClr val="accent3"/>
              </a:solidFill>
            </a:endParaRPr>
          </a:p>
        </p:txBody>
      </p:sp>
    </p:spTree>
    <p:extLst>
      <p:ext uri="{BB962C8B-B14F-4D97-AF65-F5344CB8AC3E}">
        <p14:creationId xmlns:p14="http://schemas.microsoft.com/office/powerpoint/2010/main" val="16464214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Look</a:t>
            </a:r>
            <a:endParaRPr lang="en-US" dirty="0"/>
          </a:p>
        </p:txBody>
      </p:sp>
      <p:pic>
        <p:nvPicPr>
          <p:cNvPr id="3" name="Picture 2" descr="di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2713620"/>
            <a:ext cx="6629400" cy="3721100"/>
          </a:xfrm>
          <a:prstGeom prst="rect">
            <a:avLst/>
          </a:prstGeom>
        </p:spPr>
      </p:pic>
      <p:cxnSp>
        <p:nvCxnSpPr>
          <p:cNvPr id="4" name="Straight Connector 3"/>
          <p:cNvCxnSpPr/>
          <p:nvPr/>
        </p:nvCxnSpPr>
        <p:spPr>
          <a:xfrm>
            <a:off x="4014373" y="4027953"/>
            <a:ext cx="1765033" cy="0"/>
          </a:xfrm>
          <a:prstGeom prst="line">
            <a:avLst/>
          </a:prstGeom>
          <a:ln w="50800">
            <a:solidFill>
              <a:srgbClr val="0EFF2A"/>
            </a:solidFill>
            <a:prstDash val="dash"/>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36764" y="5983598"/>
            <a:ext cx="3917511" cy="369332"/>
          </a:xfrm>
          <a:prstGeom prst="rect">
            <a:avLst/>
          </a:prstGeom>
          <a:noFill/>
        </p:spPr>
        <p:txBody>
          <a:bodyPr wrap="square" rtlCol="0">
            <a:spAutoFit/>
          </a:bodyPr>
          <a:lstStyle/>
          <a:p>
            <a:pPr algn="ctr"/>
            <a:r>
              <a:rPr lang="en-US" dirty="0" smtClean="0">
                <a:solidFill>
                  <a:srgbClr val="0EFF2A"/>
                </a:solidFill>
              </a:rPr>
              <a:t>Eye line Matching</a:t>
            </a:r>
            <a:endParaRPr lang="en-US" dirty="0">
              <a:solidFill>
                <a:srgbClr val="0EFF2A"/>
              </a:solidFill>
            </a:endParaRPr>
          </a:p>
        </p:txBody>
      </p:sp>
    </p:spTree>
    <p:extLst>
      <p:ext uri="{BB962C8B-B14F-4D97-AF65-F5344CB8AC3E}">
        <p14:creationId xmlns:p14="http://schemas.microsoft.com/office/powerpoint/2010/main" val="36663425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Glance-object pair</a:t>
            </a:r>
            <a:endParaRPr lang="en-US" dirty="0"/>
          </a:p>
        </p:txBody>
      </p:sp>
      <p:pic>
        <p:nvPicPr>
          <p:cNvPr id="5" name="Picture 4" descr="side-l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845" y="2925202"/>
            <a:ext cx="5620082" cy="3765455"/>
          </a:xfrm>
          <a:prstGeom prst="rect">
            <a:avLst/>
          </a:prstGeom>
        </p:spPr>
      </p:pic>
    </p:spTree>
    <p:extLst>
      <p:ext uri="{BB962C8B-B14F-4D97-AF65-F5344CB8AC3E}">
        <p14:creationId xmlns:p14="http://schemas.microsoft.com/office/powerpoint/2010/main" val="27562660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Glance-object pair</a:t>
            </a:r>
            <a:endParaRPr lang="en-US" dirty="0"/>
          </a:p>
        </p:txBody>
      </p:sp>
      <p:pic>
        <p:nvPicPr>
          <p:cNvPr id="5" name="Picture 4" descr="side-l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845" y="2925202"/>
            <a:ext cx="5620082" cy="3765455"/>
          </a:xfrm>
          <a:prstGeom prst="rect">
            <a:avLst/>
          </a:prstGeom>
        </p:spPr>
      </p:pic>
      <p:pic>
        <p:nvPicPr>
          <p:cNvPr id="6" name="Picture 5" descr="apple-full2.jpg"/>
          <p:cNvPicPr>
            <a:picLocks noChangeAspect="1"/>
          </p:cNvPicPr>
          <p:nvPr/>
        </p:nvPicPr>
        <p:blipFill>
          <a:blip r:embed="rId3" cstate="print"/>
          <a:stretch>
            <a:fillRect/>
          </a:stretch>
        </p:blipFill>
        <p:spPr>
          <a:xfrm>
            <a:off x="1130666" y="3917769"/>
            <a:ext cx="1405054" cy="1968553"/>
          </a:xfrm>
          <a:prstGeom prst="rect">
            <a:avLst/>
          </a:prstGeom>
        </p:spPr>
      </p:pic>
    </p:spTree>
    <p:extLst>
      <p:ext uri="{BB962C8B-B14F-4D97-AF65-F5344CB8AC3E}">
        <p14:creationId xmlns:p14="http://schemas.microsoft.com/office/powerpoint/2010/main" val="14192830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Glance-object pair</a:t>
            </a:r>
            <a:endParaRPr lang="en-US" dirty="0"/>
          </a:p>
        </p:txBody>
      </p:sp>
      <p:pic>
        <p:nvPicPr>
          <p:cNvPr id="5" name="Picture 4" descr="side-l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845" y="2925202"/>
            <a:ext cx="5620082" cy="37654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78938"/>
            <a:ext cx="2808985" cy="1869341"/>
          </a:xfrm>
          <a:prstGeom prst="rect">
            <a:avLst/>
          </a:prstGeom>
        </p:spPr>
      </p:pic>
    </p:spTree>
    <p:extLst>
      <p:ext uri="{BB962C8B-B14F-4D97-AF65-F5344CB8AC3E}">
        <p14:creationId xmlns:p14="http://schemas.microsoft.com/office/powerpoint/2010/main" val="4551634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42377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06" y="598596"/>
            <a:ext cx="8850855" cy="5558692"/>
          </a:xfrm>
          <a:prstGeom prst="rect">
            <a:avLst/>
          </a:prstGeom>
        </p:spPr>
      </p:pic>
    </p:spTree>
    <p:extLst>
      <p:ext uri="{BB962C8B-B14F-4D97-AF65-F5344CB8AC3E}">
        <p14:creationId xmlns:p14="http://schemas.microsoft.com/office/powerpoint/2010/main" val="2284205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Glance-object pair</a:t>
            </a:r>
            <a:endParaRPr lang="en-US" dirty="0"/>
          </a:p>
        </p:txBody>
      </p:sp>
      <p:pic>
        <p:nvPicPr>
          <p:cNvPr id="5" name="Picture 4" descr="side-l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845" y="2925202"/>
            <a:ext cx="5620082" cy="37654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84" y="3562178"/>
            <a:ext cx="3742769" cy="2278207"/>
          </a:xfrm>
          <a:prstGeom prst="rect">
            <a:avLst/>
          </a:prstGeom>
        </p:spPr>
      </p:pic>
    </p:spTree>
    <p:extLst>
      <p:ext uri="{BB962C8B-B14F-4D97-AF65-F5344CB8AC3E}">
        <p14:creationId xmlns:p14="http://schemas.microsoft.com/office/powerpoint/2010/main" val="9868474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3457" y="1371600"/>
            <a:ext cx="8530543" cy="1447800"/>
          </a:xfrm>
        </p:spPr>
        <p:txBody>
          <a:bodyPr/>
          <a:lstStyle/>
          <a:p>
            <a:r>
              <a:rPr lang="en-US" dirty="0" smtClean="0">
                <a:solidFill>
                  <a:srgbClr val="FFCC00"/>
                </a:solidFill>
              </a:rPr>
              <a:t>Practice: </a:t>
            </a:r>
            <a:r>
              <a:rPr lang="en-US" sz="3200" dirty="0" smtClean="0"/>
              <a:t>Create a Glance-object pair</a:t>
            </a:r>
            <a:endParaRPr lang="en-US" sz="3200" dirty="0"/>
          </a:p>
        </p:txBody>
      </p:sp>
      <p:pic>
        <p:nvPicPr>
          <p:cNvPr id="5" name="Picture 4" descr="side-l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952" y="2819400"/>
            <a:ext cx="2658312" cy="1781069"/>
          </a:xfrm>
          <a:prstGeom prst="rect">
            <a:avLst/>
          </a:prstGeom>
        </p:spPr>
      </p:pic>
      <p:sp>
        <p:nvSpPr>
          <p:cNvPr id="3" name="TextBox 2"/>
          <p:cNvSpPr txBox="1"/>
          <p:nvPr/>
        </p:nvSpPr>
        <p:spPr>
          <a:xfrm>
            <a:off x="516595" y="3239322"/>
            <a:ext cx="5650257" cy="3139321"/>
          </a:xfrm>
          <a:prstGeom prst="rect">
            <a:avLst/>
          </a:prstGeom>
          <a:noFill/>
        </p:spPr>
        <p:txBody>
          <a:bodyPr wrap="square" rtlCol="0">
            <a:spAutoFit/>
          </a:bodyPr>
          <a:lstStyle/>
          <a:p>
            <a:pPr marL="285750" indent="-285750">
              <a:buFont typeface="Arial"/>
              <a:buChar char="•"/>
            </a:pPr>
            <a:r>
              <a:rPr lang="en-US" dirty="0" smtClean="0">
                <a:solidFill>
                  <a:schemeClr val="bg1"/>
                </a:solidFill>
              </a:rPr>
              <a:t>Demonstrate the phenomenon of the “glance-object pair” by shooting one of your own!</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Make sure that your glance makes sense with the placement of the object by using</a:t>
            </a:r>
          </a:p>
          <a:p>
            <a:pPr marL="285750" indent="-285750">
              <a:buFont typeface="Arial"/>
              <a:buChar char="•"/>
            </a:pPr>
            <a:r>
              <a:rPr lang="en-US" dirty="0" smtClean="0">
                <a:solidFill>
                  <a:schemeClr val="bg1"/>
                </a:solidFill>
              </a:rPr>
              <a:t>“eye line matching” </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Students may work in pairs, but each student must have his or her own glance-object pair.</a:t>
            </a:r>
          </a:p>
          <a:p>
            <a:endParaRPr lang="en-US"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39148452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smtClean="0">
                <a:solidFill>
                  <a:srgbClr val="FFE066"/>
                </a:solidFill>
              </a:rPr>
              <a:t>Continuity</a:t>
            </a:r>
            <a:endParaRPr lang="en-US" dirty="0">
              <a:solidFill>
                <a:srgbClr val="FFE066"/>
              </a:solidFill>
            </a:endParaRPr>
          </a:p>
        </p:txBody>
      </p:sp>
      <p:sp>
        <p:nvSpPr>
          <p:cNvPr id="3" name="TextBox 2"/>
          <p:cNvSpPr txBox="1"/>
          <p:nvPr/>
        </p:nvSpPr>
        <p:spPr>
          <a:xfrm>
            <a:off x="936328" y="3024085"/>
            <a:ext cx="7598251" cy="646331"/>
          </a:xfrm>
          <a:prstGeom prst="rect">
            <a:avLst/>
          </a:prstGeom>
          <a:noFill/>
        </p:spPr>
        <p:txBody>
          <a:bodyPr wrap="square" rtlCol="0">
            <a:spAutoFit/>
          </a:bodyPr>
          <a:lstStyle/>
          <a:p>
            <a:r>
              <a:rPr lang="en-US" dirty="0" smtClean="0">
                <a:solidFill>
                  <a:srgbClr val="FFFFFF"/>
                </a:solidFill>
              </a:rPr>
              <a:t>What are the five types of continuity?</a:t>
            </a:r>
          </a:p>
          <a:p>
            <a:endParaRPr lang="en-US" dirty="0">
              <a:solidFill>
                <a:srgbClr val="FFFFFF"/>
              </a:solidFill>
            </a:endParaRPr>
          </a:p>
        </p:txBody>
      </p:sp>
    </p:spTree>
    <p:extLst>
      <p:ext uri="{BB962C8B-B14F-4D97-AF65-F5344CB8AC3E}">
        <p14:creationId xmlns:p14="http://schemas.microsoft.com/office/powerpoint/2010/main" val="10936568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smtClean="0">
                <a:solidFill>
                  <a:srgbClr val="FFE066"/>
                </a:solidFill>
              </a:rPr>
              <a:t>Continuity</a:t>
            </a:r>
            <a:endParaRPr lang="en-US" dirty="0">
              <a:solidFill>
                <a:srgbClr val="FFE066"/>
              </a:solidFill>
            </a:endParaRPr>
          </a:p>
        </p:txBody>
      </p:sp>
      <p:sp>
        <p:nvSpPr>
          <p:cNvPr id="3" name="TextBox 2"/>
          <p:cNvSpPr txBox="1"/>
          <p:nvPr/>
        </p:nvSpPr>
        <p:spPr>
          <a:xfrm>
            <a:off x="936328" y="3024085"/>
            <a:ext cx="7598251" cy="1200329"/>
          </a:xfrm>
          <a:prstGeom prst="rect">
            <a:avLst/>
          </a:prstGeom>
          <a:noFill/>
        </p:spPr>
        <p:txBody>
          <a:bodyPr wrap="square" rtlCol="0">
            <a:spAutoFit/>
          </a:bodyPr>
          <a:lstStyle/>
          <a:p>
            <a:r>
              <a:rPr lang="en-US" dirty="0" smtClean="0">
                <a:solidFill>
                  <a:srgbClr val="FFFFFF"/>
                </a:solidFill>
              </a:rPr>
              <a:t>What are the five types of continuity?</a:t>
            </a:r>
          </a:p>
          <a:p>
            <a:endParaRPr lang="en-US" dirty="0">
              <a:solidFill>
                <a:srgbClr val="FFFFFF"/>
              </a:solidFill>
            </a:endParaRPr>
          </a:p>
          <a:p>
            <a:r>
              <a:rPr lang="en-US" dirty="0" smtClean="0">
                <a:solidFill>
                  <a:srgbClr val="FFFFFF"/>
                </a:solidFill>
              </a:rPr>
              <a:t>What is continuity of look? What is another name for this?</a:t>
            </a:r>
          </a:p>
          <a:p>
            <a:endParaRPr lang="en-US" dirty="0">
              <a:solidFill>
                <a:srgbClr val="FFFFFF"/>
              </a:solidFill>
            </a:endParaRPr>
          </a:p>
        </p:txBody>
      </p:sp>
    </p:spTree>
    <p:extLst>
      <p:ext uri="{BB962C8B-B14F-4D97-AF65-F5344CB8AC3E}">
        <p14:creationId xmlns:p14="http://schemas.microsoft.com/office/powerpoint/2010/main" val="18163533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smtClean="0">
                <a:solidFill>
                  <a:schemeClr val="accent3">
                    <a:lumMod val="60000"/>
                    <a:lumOff val="40000"/>
                  </a:schemeClr>
                </a:solidFill>
              </a:rPr>
              <a:t>Continuity</a:t>
            </a:r>
            <a:endParaRPr lang="en-US" dirty="0">
              <a:solidFill>
                <a:schemeClr val="accent3">
                  <a:lumMod val="60000"/>
                  <a:lumOff val="40000"/>
                </a:schemeClr>
              </a:solidFill>
            </a:endParaRPr>
          </a:p>
        </p:txBody>
      </p:sp>
      <p:sp>
        <p:nvSpPr>
          <p:cNvPr id="3" name="TextBox 2"/>
          <p:cNvSpPr txBox="1"/>
          <p:nvPr/>
        </p:nvSpPr>
        <p:spPr>
          <a:xfrm>
            <a:off x="936328" y="3024085"/>
            <a:ext cx="7598251" cy="1477328"/>
          </a:xfrm>
          <a:prstGeom prst="rect">
            <a:avLst/>
          </a:prstGeom>
          <a:noFill/>
        </p:spPr>
        <p:txBody>
          <a:bodyPr wrap="square" rtlCol="0">
            <a:spAutoFit/>
          </a:bodyPr>
          <a:lstStyle/>
          <a:p>
            <a:r>
              <a:rPr lang="en-US" dirty="0" smtClean="0">
                <a:solidFill>
                  <a:srgbClr val="FFFFFF"/>
                </a:solidFill>
              </a:rPr>
              <a:t>What are the five types of continuity?</a:t>
            </a:r>
          </a:p>
          <a:p>
            <a:endParaRPr lang="en-US" dirty="0">
              <a:solidFill>
                <a:srgbClr val="FFFFFF"/>
              </a:solidFill>
            </a:endParaRPr>
          </a:p>
          <a:p>
            <a:r>
              <a:rPr lang="en-US" dirty="0" smtClean="0">
                <a:solidFill>
                  <a:srgbClr val="FFFFFF"/>
                </a:solidFill>
              </a:rPr>
              <a:t>What is continuity of look? What is another name for this?</a:t>
            </a:r>
          </a:p>
          <a:p>
            <a:endParaRPr lang="en-US" dirty="0">
              <a:solidFill>
                <a:srgbClr val="FFFFFF"/>
              </a:solidFill>
            </a:endParaRPr>
          </a:p>
          <a:p>
            <a:r>
              <a:rPr lang="en-US" dirty="0" smtClean="0">
                <a:solidFill>
                  <a:srgbClr val="FFFFFF"/>
                </a:solidFill>
              </a:rPr>
              <a:t>What is continuity of information?</a:t>
            </a:r>
            <a:endParaRPr lang="en-US" dirty="0">
              <a:solidFill>
                <a:srgbClr val="FFFFFF"/>
              </a:solidFill>
            </a:endParaRPr>
          </a:p>
        </p:txBody>
      </p:sp>
    </p:spTree>
    <p:extLst>
      <p:ext uri="{BB962C8B-B14F-4D97-AF65-F5344CB8AC3E}">
        <p14:creationId xmlns:p14="http://schemas.microsoft.com/office/powerpoint/2010/main" val="19641488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Action</a:t>
            </a:r>
            <a:endParaRPr lang="en-US" dirty="0"/>
          </a:p>
        </p:txBody>
      </p:sp>
      <p:sp>
        <p:nvSpPr>
          <p:cNvPr id="3" name="TextBox 2"/>
          <p:cNvSpPr txBox="1"/>
          <p:nvPr/>
        </p:nvSpPr>
        <p:spPr>
          <a:xfrm>
            <a:off x="452022" y="3024085"/>
            <a:ext cx="8211706" cy="3785652"/>
          </a:xfrm>
          <a:prstGeom prst="rect">
            <a:avLst/>
          </a:prstGeom>
          <a:noFill/>
        </p:spPr>
        <p:txBody>
          <a:bodyPr wrap="square" rtlCol="0">
            <a:spAutoFit/>
          </a:bodyPr>
          <a:lstStyle/>
          <a:p>
            <a:pPr marL="285750" indent="-285750">
              <a:buFont typeface="Arial"/>
              <a:buChar char="•"/>
            </a:pPr>
            <a:r>
              <a:rPr lang="en-US" dirty="0" smtClean="0">
                <a:solidFill>
                  <a:srgbClr val="FFFFFF"/>
                </a:solidFill>
              </a:rPr>
              <a:t>Just as information should be consistent in a sequence or scene, an actor’s actions or activities should match from shot to shot</a:t>
            </a:r>
          </a:p>
          <a:p>
            <a:pPr marL="285750" indent="-285750">
              <a:buFont typeface="Arial"/>
              <a:buChar char="•"/>
            </a:pPr>
            <a:endParaRPr lang="en-US" dirty="0">
              <a:solidFill>
                <a:srgbClr val="FFFFFF"/>
              </a:solidFill>
            </a:endParaRPr>
          </a:p>
          <a:p>
            <a:pPr marL="285750" indent="-285750">
              <a:buFont typeface="Arial"/>
              <a:buChar char="•"/>
            </a:pPr>
            <a:r>
              <a:rPr lang="en-US" dirty="0" smtClean="0">
                <a:solidFill>
                  <a:srgbClr val="FFFFFF"/>
                </a:solidFill>
              </a:rPr>
              <a:t>Hide your edits by </a:t>
            </a:r>
            <a:r>
              <a:rPr lang="en-US" sz="2400" dirty="0" smtClean="0">
                <a:solidFill>
                  <a:srgbClr val="FFE066"/>
                </a:solidFill>
              </a:rPr>
              <a:t>cutting on action</a:t>
            </a:r>
            <a:r>
              <a:rPr lang="en-US" dirty="0" smtClean="0">
                <a:solidFill>
                  <a:srgbClr val="FFFFFF"/>
                </a:solidFill>
              </a:rPr>
              <a:t>.</a:t>
            </a:r>
          </a:p>
          <a:p>
            <a:pPr marL="285750" indent="-285750">
              <a:buFont typeface="Arial"/>
              <a:buChar char="•"/>
            </a:pPr>
            <a:endParaRPr lang="en-US" dirty="0">
              <a:solidFill>
                <a:srgbClr val="FFFFFF"/>
              </a:solidFill>
            </a:endParaRPr>
          </a:p>
          <a:p>
            <a:pPr marL="285750" indent="-285750">
              <a:buFont typeface="Arial"/>
              <a:buChar char="•"/>
            </a:pPr>
            <a:r>
              <a:rPr lang="en-US" dirty="0" smtClean="0">
                <a:solidFill>
                  <a:srgbClr val="FFFFFF"/>
                </a:solidFill>
              </a:rPr>
              <a:t>Cutting on action is an editing technique wherein an editor cuts from one shot to another shot that matches the action in the first shot. Although the shots might have been filmed hours or even days apart, cutting on the action gives the impression of continuous time when seen in the finished film.</a:t>
            </a:r>
          </a:p>
          <a:p>
            <a:pPr marL="285750" indent="-285750">
              <a:buFont typeface="Arial"/>
              <a:buChar char="•"/>
            </a:pPr>
            <a:endParaRPr lang="en-US" dirty="0">
              <a:solidFill>
                <a:srgbClr val="FFFFFF"/>
              </a:solidFill>
            </a:endParaRPr>
          </a:p>
          <a:p>
            <a:pPr marL="285750" indent="-285750">
              <a:buFont typeface="Arial"/>
              <a:buChar char="•"/>
            </a:pPr>
            <a:r>
              <a:rPr lang="en-US" dirty="0" err="1" smtClean="0">
                <a:solidFill>
                  <a:srgbClr val="FFFFFF"/>
                </a:solidFill>
              </a:rPr>
              <a:t>Videomaker</a:t>
            </a:r>
            <a:r>
              <a:rPr lang="en-US" dirty="0" smtClean="0">
                <a:solidFill>
                  <a:srgbClr val="FFFFFF"/>
                </a:solidFill>
              </a:rPr>
              <a:t>: </a:t>
            </a:r>
            <a:r>
              <a:rPr lang="en-US" dirty="0" smtClean="0">
                <a:solidFill>
                  <a:srgbClr val="FFFFFF"/>
                </a:solidFill>
                <a:hlinkClick r:id="rId2"/>
              </a:rPr>
              <a:t>Cutting on Action</a:t>
            </a:r>
            <a:r>
              <a:rPr lang="en-US" dirty="0" smtClean="0">
                <a:solidFill>
                  <a:srgbClr val="FFFFFF"/>
                </a:solidFill>
              </a:rPr>
              <a:t>, In the Trenches: </a:t>
            </a:r>
            <a:r>
              <a:rPr lang="en-US" dirty="0" smtClean="0">
                <a:solidFill>
                  <a:srgbClr val="FFFFFF"/>
                </a:solidFill>
                <a:hlinkClick r:id="rId3"/>
              </a:rPr>
              <a:t>Cutting on Motion</a:t>
            </a:r>
            <a:r>
              <a:rPr lang="en-US" dirty="0" smtClean="0">
                <a:solidFill>
                  <a:srgbClr val="FFFFFF"/>
                </a:solidFill>
              </a:rPr>
              <a:t> The </a:t>
            </a:r>
            <a:r>
              <a:rPr lang="en-US" dirty="0" smtClean="0">
                <a:solidFill>
                  <a:srgbClr val="FFFFFF"/>
                </a:solidFill>
                <a:hlinkClick r:id="rId4"/>
              </a:rPr>
              <a:t>Matrix</a:t>
            </a:r>
            <a:endParaRPr lang="en-US" dirty="0">
              <a:solidFill>
                <a:srgbClr val="FFFFFF"/>
              </a:solidFill>
            </a:endParaRPr>
          </a:p>
        </p:txBody>
      </p:sp>
    </p:spTree>
    <p:extLst>
      <p:ext uri="{BB962C8B-B14F-4D97-AF65-F5344CB8AC3E}">
        <p14:creationId xmlns:p14="http://schemas.microsoft.com/office/powerpoint/2010/main" val="38601485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Action</a:t>
            </a:r>
            <a:endParaRPr lang="en-US" dirty="0"/>
          </a:p>
        </p:txBody>
      </p:sp>
      <p:sp>
        <p:nvSpPr>
          <p:cNvPr id="3" name="TextBox 2"/>
          <p:cNvSpPr txBox="1"/>
          <p:nvPr/>
        </p:nvSpPr>
        <p:spPr>
          <a:xfrm>
            <a:off x="452022" y="3024085"/>
            <a:ext cx="8211706" cy="523220"/>
          </a:xfrm>
          <a:prstGeom prst="rect">
            <a:avLst/>
          </a:prstGeom>
          <a:noFill/>
        </p:spPr>
        <p:txBody>
          <a:bodyPr wrap="square" rtlCol="0">
            <a:spAutoFit/>
          </a:bodyPr>
          <a:lstStyle/>
          <a:p>
            <a:pPr marL="285750" indent="-285750">
              <a:buFont typeface="Arial"/>
              <a:buChar char="•"/>
            </a:pPr>
            <a:r>
              <a:rPr lang="en-US" sz="2800" dirty="0" smtClean="0">
                <a:solidFill>
                  <a:srgbClr val="FFE066"/>
                </a:solidFill>
              </a:rPr>
              <a:t>Practice: Entering a room</a:t>
            </a:r>
            <a:endParaRPr lang="en-US" sz="2800" dirty="0">
              <a:solidFill>
                <a:srgbClr val="FFE066"/>
              </a:solidFill>
            </a:endParaRPr>
          </a:p>
        </p:txBody>
      </p:sp>
      <p:pic>
        <p:nvPicPr>
          <p:cNvPr id="4" name="Picture 3" descr="Draco_Malfoy.jpg"/>
          <p:cNvPicPr>
            <a:picLocks noChangeAspect="1"/>
          </p:cNvPicPr>
          <p:nvPr/>
        </p:nvPicPr>
        <p:blipFill rotWithShape="1">
          <a:blip r:embed="rId2" cstate="print">
            <a:extLst>
              <a:ext uri="{28A0092B-C50C-407E-A947-70E740481C1C}">
                <a14:useLocalDpi xmlns:a14="http://schemas.microsoft.com/office/drawing/2010/main" val="0"/>
              </a:ext>
            </a:extLst>
          </a:blip>
          <a:srcRect l="33740" r="-30449"/>
          <a:stretch/>
        </p:blipFill>
        <p:spPr>
          <a:xfrm>
            <a:off x="-54864" y="3832510"/>
            <a:ext cx="5504688" cy="2372838"/>
          </a:xfrm>
          <a:prstGeom prst="rect">
            <a:avLst/>
          </a:prstGeom>
        </p:spPr>
      </p:pic>
      <p:sp>
        <p:nvSpPr>
          <p:cNvPr id="5" name="TextBox 4"/>
          <p:cNvSpPr txBox="1"/>
          <p:nvPr/>
        </p:nvSpPr>
        <p:spPr>
          <a:xfrm>
            <a:off x="3891693" y="3868802"/>
            <a:ext cx="5086252" cy="2308324"/>
          </a:xfrm>
          <a:prstGeom prst="rect">
            <a:avLst/>
          </a:prstGeom>
          <a:noFill/>
        </p:spPr>
        <p:txBody>
          <a:bodyPr wrap="square" rtlCol="0">
            <a:spAutoFit/>
          </a:bodyPr>
          <a:lstStyle/>
          <a:p>
            <a:pPr marL="342900" indent="-342900">
              <a:buFont typeface="+mj-lt"/>
              <a:buAutoNum type="arabicPeriod"/>
            </a:pPr>
            <a:r>
              <a:rPr lang="en-US" dirty="0" smtClean="0">
                <a:solidFill>
                  <a:schemeClr val="bg1"/>
                </a:solidFill>
              </a:rPr>
              <a:t>Create a short sequence of someone entering a room.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Shoot from two angles: once from inside the room and once from outside.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When you’re ready to edit, </a:t>
            </a:r>
            <a:r>
              <a:rPr lang="en-US" dirty="0" smtClean="0">
                <a:solidFill>
                  <a:schemeClr val="accent3">
                    <a:lumMod val="60000"/>
                    <a:lumOff val="40000"/>
                  </a:schemeClr>
                </a:solidFill>
              </a:rPr>
              <a:t>cut on the action </a:t>
            </a:r>
            <a:r>
              <a:rPr lang="en-US" dirty="0" smtClean="0">
                <a:solidFill>
                  <a:schemeClr val="bg1"/>
                </a:solidFill>
              </a:rPr>
              <a:t>to make your cut seamless.</a:t>
            </a:r>
            <a:endParaRPr lang="en-US" dirty="0">
              <a:solidFill>
                <a:schemeClr val="bg1"/>
              </a:solidFill>
            </a:endParaRPr>
          </a:p>
        </p:txBody>
      </p:sp>
    </p:spTree>
    <p:extLst>
      <p:ext uri="{BB962C8B-B14F-4D97-AF65-F5344CB8AC3E}">
        <p14:creationId xmlns:p14="http://schemas.microsoft.com/office/powerpoint/2010/main" val="127896432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Action</a:t>
            </a:r>
            <a:endParaRPr lang="en-US" dirty="0"/>
          </a:p>
        </p:txBody>
      </p:sp>
      <p:sp>
        <p:nvSpPr>
          <p:cNvPr id="3" name="TextBox 2"/>
          <p:cNvSpPr txBox="1"/>
          <p:nvPr/>
        </p:nvSpPr>
        <p:spPr>
          <a:xfrm>
            <a:off x="452022" y="3024085"/>
            <a:ext cx="8211706" cy="523220"/>
          </a:xfrm>
          <a:prstGeom prst="rect">
            <a:avLst/>
          </a:prstGeom>
          <a:noFill/>
        </p:spPr>
        <p:txBody>
          <a:bodyPr wrap="square" rtlCol="0">
            <a:spAutoFit/>
          </a:bodyPr>
          <a:lstStyle/>
          <a:p>
            <a:pPr marL="285750" indent="-285750">
              <a:buFont typeface="Arial"/>
              <a:buChar char="•"/>
            </a:pPr>
            <a:r>
              <a:rPr lang="en-US" sz="2800" dirty="0" smtClean="0">
                <a:solidFill>
                  <a:srgbClr val="FFE066"/>
                </a:solidFill>
              </a:rPr>
              <a:t>Practice: Matching the action</a:t>
            </a:r>
            <a:endParaRPr lang="en-US" sz="2800" dirty="0">
              <a:solidFill>
                <a:srgbClr val="FFE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1" y="3868802"/>
            <a:ext cx="3915574" cy="2372838"/>
          </a:xfrm>
          <a:prstGeom prst="rect">
            <a:avLst/>
          </a:prstGeom>
        </p:spPr>
      </p:pic>
      <p:sp>
        <p:nvSpPr>
          <p:cNvPr id="5" name="TextBox 4"/>
          <p:cNvSpPr txBox="1"/>
          <p:nvPr/>
        </p:nvSpPr>
        <p:spPr>
          <a:xfrm>
            <a:off x="3948137" y="3899381"/>
            <a:ext cx="5086252" cy="2308324"/>
          </a:xfrm>
          <a:prstGeom prst="rect">
            <a:avLst/>
          </a:prstGeom>
          <a:noFill/>
        </p:spPr>
        <p:txBody>
          <a:bodyPr wrap="square" rtlCol="0">
            <a:spAutoFit/>
          </a:bodyPr>
          <a:lstStyle/>
          <a:p>
            <a:pPr marL="342900" indent="-342900">
              <a:buFont typeface="+mj-lt"/>
              <a:buAutoNum type="arabicPeriod"/>
            </a:pPr>
            <a:r>
              <a:rPr lang="en-US" dirty="0" smtClean="0">
                <a:solidFill>
                  <a:schemeClr val="bg1"/>
                </a:solidFill>
              </a:rPr>
              <a:t>Cut between two shots seamlessly by hiding the cut</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Shoot an action from two angles: a wide shot and a close-up.</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When you’re ready to edit, </a:t>
            </a:r>
            <a:r>
              <a:rPr lang="en-US" dirty="0" smtClean="0">
                <a:solidFill>
                  <a:schemeClr val="accent3">
                    <a:lumMod val="60000"/>
                    <a:lumOff val="40000"/>
                  </a:schemeClr>
                </a:solidFill>
              </a:rPr>
              <a:t>cut on the action </a:t>
            </a:r>
            <a:r>
              <a:rPr lang="en-US" dirty="0" smtClean="0">
                <a:solidFill>
                  <a:schemeClr val="bg1"/>
                </a:solidFill>
              </a:rPr>
              <a:t>to make your cut seamless.</a:t>
            </a:r>
            <a:endParaRPr lang="en-US" dirty="0">
              <a:solidFill>
                <a:schemeClr val="bg1"/>
              </a:solidFill>
            </a:endParaRPr>
          </a:p>
        </p:txBody>
      </p:sp>
    </p:spTree>
    <p:extLst>
      <p:ext uri="{BB962C8B-B14F-4D97-AF65-F5344CB8AC3E}">
        <p14:creationId xmlns:p14="http://schemas.microsoft.com/office/powerpoint/2010/main" val="39232248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Action</a:t>
            </a:r>
            <a:endParaRPr lang="en-US" dirty="0"/>
          </a:p>
        </p:txBody>
      </p:sp>
      <p:sp>
        <p:nvSpPr>
          <p:cNvPr id="3" name="TextBox 2"/>
          <p:cNvSpPr txBox="1"/>
          <p:nvPr/>
        </p:nvSpPr>
        <p:spPr>
          <a:xfrm>
            <a:off x="452022" y="3024085"/>
            <a:ext cx="8211706" cy="523220"/>
          </a:xfrm>
          <a:prstGeom prst="rect">
            <a:avLst/>
          </a:prstGeom>
          <a:noFill/>
        </p:spPr>
        <p:txBody>
          <a:bodyPr wrap="square" rtlCol="0">
            <a:spAutoFit/>
          </a:bodyPr>
          <a:lstStyle/>
          <a:p>
            <a:pPr marL="285750" indent="-285750">
              <a:buFont typeface="Arial"/>
              <a:buChar char="•"/>
            </a:pPr>
            <a:r>
              <a:rPr lang="en-US" sz="2800" dirty="0" smtClean="0">
                <a:solidFill>
                  <a:srgbClr val="FFE066"/>
                </a:solidFill>
              </a:rPr>
              <a:t>Practice: The Magic Door</a:t>
            </a:r>
            <a:endParaRPr lang="en-US" sz="2800" dirty="0">
              <a:solidFill>
                <a:srgbClr val="FFE066"/>
              </a:solidFill>
            </a:endParaRPr>
          </a:p>
        </p:txBody>
      </p:sp>
      <p:sp>
        <p:nvSpPr>
          <p:cNvPr id="5" name="TextBox 4"/>
          <p:cNvSpPr txBox="1"/>
          <p:nvPr/>
        </p:nvSpPr>
        <p:spPr>
          <a:xfrm>
            <a:off x="452022" y="3576503"/>
            <a:ext cx="8525923" cy="2862323"/>
          </a:xfrm>
          <a:prstGeom prst="rect">
            <a:avLst/>
          </a:prstGeom>
          <a:noFill/>
        </p:spPr>
        <p:txBody>
          <a:bodyPr wrap="square" rtlCol="0">
            <a:spAutoFit/>
          </a:bodyPr>
          <a:lstStyle/>
          <a:p>
            <a:pPr marL="342900" indent="-342900">
              <a:buFont typeface="+mj-lt"/>
              <a:buAutoNum type="arabicPeriod"/>
            </a:pPr>
            <a:r>
              <a:rPr lang="en-US" dirty="0" smtClean="0">
                <a:solidFill>
                  <a:schemeClr val="bg1"/>
                </a:solidFill>
              </a:rPr>
              <a:t>Combine your knowledge of </a:t>
            </a:r>
            <a:r>
              <a:rPr lang="en-US" dirty="0" smtClean="0">
                <a:solidFill>
                  <a:srgbClr val="FFE066"/>
                </a:solidFill>
              </a:rPr>
              <a:t>glance-object pairs </a:t>
            </a:r>
            <a:r>
              <a:rPr lang="en-US" dirty="0" smtClean="0">
                <a:solidFill>
                  <a:schemeClr val="bg1"/>
                </a:solidFill>
              </a:rPr>
              <a:t>with </a:t>
            </a:r>
            <a:r>
              <a:rPr lang="en-US" dirty="0" smtClean="0">
                <a:solidFill>
                  <a:srgbClr val="FFE066"/>
                </a:solidFill>
              </a:rPr>
              <a:t>continuity of action</a:t>
            </a:r>
            <a:r>
              <a:rPr lang="en-US" dirty="0" smtClean="0">
                <a:solidFill>
                  <a:schemeClr val="bg1"/>
                </a:solidFill>
              </a:rPr>
              <a:t> to create the illusion that a normal school door opens up somewhere unexpected.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Shoot from multiple angles: once from inside the room and once from outside.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smtClean="0">
                <a:solidFill>
                  <a:schemeClr val="bg1"/>
                </a:solidFill>
              </a:rPr>
              <a:t>Use close-ups and cutaways if necessary to create an illusion.</a:t>
            </a:r>
          </a:p>
          <a:p>
            <a:pPr marL="342900" indent="-342900">
              <a:buFont typeface="+mj-lt"/>
              <a:buAutoNum type="arabicPeriod"/>
            </a:pPr>
            <a:endParaRPr lang="en-US" dirty="0" smtClean="0">
              <a:solidFill>
                <a:schemeClr val="bg1"/>
              </a:solidFill>
            </a:endParaRPr>
          </a:p>
          <a:p>
            <a:pPr marL="342900" indent="-342900">
              <a:buFont typeface="+mj-lt"/>
              <a:buAutoNum type="arabicPeriod"/>
            </a:pPr>
            <a:r>
              <a:rPr lang="en-US" dirty="0" smtClean="0">
                <a:solidFill>
                  <a:schemeClr val="bg1"/>
                </a:solidFill>
              </a:rPr>
              <a:t>Remember- you can make your audience believe anything!</a:t>
            </a:r>
            <a:endParaRPr lang="en-US" dirty="0">
              <a:solidFill>
                <a:schemeClr val="bg1"/>
              </a:solidFill>
            </a:endParaRPr>
          </a:p>
        </p:txBody>
      </p:sp>
      <p:pic>
        <p:nvPicPr>
          <p:cNvPr id="6" name="Picture 5" descr="narni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0970" y="-44111"/>
            <a:ext cx="2683029" cy="3328944"/>
          </a:xfrm>
          <a:prstGeom prst="rect">
            <a:avLst/>
          </a:prstGeom>
        </p:spPr>
      </p:pic>
    </p:spTree>
    <p:extLst>
      <p:ext uri="{BB962C8B-B14F-4D97-AF65-F5344CB8AC3E}">
        <p14:creationId xmlns:p14="http://schemas.microsoft.com/office/powerpoint/2010/main" val="36130040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4" name="Picture 3" descr="male and fema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43" y="3429000"/>
            <a:ext cx="3810000" cy="2641600"/>
          </a:xfrm>
          <a:prstGeom prst="rect">
            <a:avLst/>
          </a:prstGeom>
          <a:effectLst>
            <a:outerShdw blurRad="50800" dist="114300" dir="2700000" algn="tl" rotWithShape="0">
              <a:srgbClr val="000000">
                <a:alpha val="43000"/>
              </a:srgbClr>
            </a:outerShdw>
          </a:effectLst>
        </p:spPr>
      </p:pic>
      <p:sp>
        <p:nvSpPr>
          <p:cNvPr id="6" name="Right Arrow 5"/>
          <p:cNvSpPr/>
          <p:nvPr/>
        </p:nvSpPr>
        <p:spPr>
          <a:xfrm>
            <a:off x="6802786" y="3533913"/>
            <a:ext cx="1944797" cy="2253963"/>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503923" y="3533913"/>
            <a:ext cx="1829735" cy="2222923"/>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46173" y="4030876"/>
            <a:ext cx="618435" cy="584776"/>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9" name="TextBox 8"/>
          <p:cNvSpPr txBox="1"/>
          <p:nvPr/>
        </p:nvSpPr>
        <p:spPr>
          <a:xfrm>
            <a:off x="5431179" y="3962408"/>
            <a:ext cx="618435" cy="584776"/>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94561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“Grammar” of Video</a:t>
            </a:r>
            <a:endParaRPr lang="en-US" dirty="0"/>
          </a:p>
        </p:txBody>
      </p:sp>
    </p:spTree>
    <p:extLst>
      <p:ext uri="{BB962C8B-B14F-4D97-AF65-F5344CB8AC3E}">
        <p14:creationId xmlns:p14="http://schemas.microsoft.com/office/powerpoint/2010/main" val="2962422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4" name="Picture 3" descr="male and fema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43" y="3429000"/>
            <a:ext cx="3810000" cy="2641600"/>
          </a:xfrm>
          <a:prstGeom prst="rect">
            <a:avLst/>
          </a:prstGeom>
          <a:effectLst>
            <a:outerShdw blurRad="50800" dist="114300" dir="2700000" algn="tl" rotWithShape="0">
              <a:srgbClr val="000000">
                <a:alpha val="43000"/>
              </a:srgbClr>
            </a:outerShdw>
          </a:effectLst>
        </p:spPr>
      </p:pic>
      <p:sp>
        <p:nvSpPr>
          <p:cNvPr id="6" name="Right Arrow 5"/>
          <p:cNvSpPr/>
          <p:nvPr/>
        </p:nvSpPr>
        <p:spPr>
          <a:xfrm>
            <a:off x="6802786" y="3533913"/>
            <a:ext cx="1944797" cy="2253963"/>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503923" y="3533913"/>
            <a:ext cx="1829735" cy="2222923"/>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46173" y="4030876"/>
            <a:ext cx="618435" cy="584776"/>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9" name="TextBox 8"/>
          <p:cNvSpPr txBox="1"/>
          <p:nvPr/>
        </p:nvSpPr>
        <p:spPr>
          <a:xfrm>
            <a:off x="5431179" y="3962408"/>
            <a:ext cx="618435" cy="584776"/>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3" name="TextBox 2"/>
          <p:cNvSpPr txBox="1"/>
          <p:nvPr/>
        </p:nvSpPr>
        <p:spPr>
          <a:xfrm>
            <a:off x="618435" y="2297043"/>
            <a:ext cx="8129148" cy="369332"/>
          </a:xfrm>
          <a:prstGeom prst="rect">
            <a:avLst/>
          </a:prstGeom>
          <a:noFill/>
        </p:spPr>
        <p:txBody>
          <a:bodyPr wrap="square" rtlCol="0">
            <a:spAutoFit/>
          </a:bodyPr>
          <a:lstStyle/>
          <a:p>
            <a:endParaRPr lang="en-US" dirty="0"/>
          </a:p>
        </p:txBody>
      </p:sp>
      <p:sp>
        <p:nvSpPr>
          <p:cNvPr id="11" name="Oval Callout 10"/>
          <p:cNvSpPr/>
          <p:nvPr/>
        </p:nvSpPr>
        <p:spPr>
          <a:xfrm flipH="1">
            <a:off x="503922" y="1371600"/>
            <a:ext cx="5333342" cy="1966371"/>
          </a:xfrm>
          <a:prstGeom prst="wedgeEllipseCallout">
            <a:avLst>
              <a:gd name="adj1" fmla="val -40551"/>
              <a:gd name="adj2" fmla="val 69246"/>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Callout 12"/>
          <p:cNvSpPr/>
          <p:nvPr/>
        </p:nvSpPr>
        <p:spPr>
          <a:xfrm>
            <a:off x="3166484" y="1507428"/>
            <a:ext cx="5341559" cy="1921572"/>
          </a:xfrm>
          <a:prstGeom prst="wedgeEllipseCallout">
            <a:avLst>
              <a:gd name="adj1" fmla="val -37889"/>
              <a:gd name="adj2" fmla="val 64297"/>
            </a:avLst>
          </a:prstGeom>
          <a:solidFill>
            <a:srgbClr val="CCFFCC"/>
          </a:solidFill>
          <a:ln>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22494" y="2111514"/>
            <a:ext cx="7907131" cy="707886"/>
          </a:xfrm>
          <a:prstGeom prst="rect">
            <a:avLst/>
          </a:prstGeom>
        </p:spPr>
        <p:txBody>
          <a:bodyPr wrap="square">
            <a:spAutoFit/>
          </a:bodyPr>
          <a:lstStyle/>
          <a:p>
            <a:pPr algn="ctr"/>
            <a:r>
              <a:rPr lang="en-US" sz="4000" dirty="0" smtClean="0"/>
              <a:t>What is </a:t>
            </a:r>
            <a:r>
              <a:rPr lang="en-US" sz="4000" dirty="0" smtClean="0">
                <a:solidFill>
                  <a:schemeClr val="accent1">
                    <a:lumMod val="60000"/>
                    <a:lumOff val="40000"/>
                  </a:schemeClr>
                </a:solidFill>
              </a:rPr>
              <a:t>Screen Direction</a:t>
            </a:r>
            <a:r>
              <a:rPr lang="en-US" sz="4000" dirty="0" smtClean="0"/>
              <a:t>?</a:t>
            </a:r>
            <a:endParaRPr lang="en-US" sz="4000" dirty="0"/>
          </a:p>
        </p:txBody>
      </p:sp>
    </p:spTree>
    <p:extLst>
      <p:ext uri="{BB962C8B-B14F-4D97-AF65-F5344CB8AC3E}">
        <p14:creationId xmlns:p14="http://schemas.microsoft.com/office/powerpoint/2010/main" val="16221041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3" name="Picture 2" descr="Superman_Doomsday-fu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867" y="2582848"/>
            <a:ext cx="6393006" cy="4139472"/>
          </a:xfrm>
          <a:prstGeom prst="rect">
            <a:avLst/>
          </a:prstGeom>
        </p:spPr>
      </p:pic>
    </p:spTree>
    <p:extLst>
      <p:ext uri="{BB962C8B-B14F-4D97-AF65-F5344CB8AC3E}">
        <p14:creationId xmlns:p14="http://schemas.microsoft.com/office/powerpoint/2010/main" val="9743245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3" name="Picture 2" descr="Superman_Doomsday-full.jpg"/>
          <p:cNvPicPr>
            <a:picLocks noChangeAspect="1"/>
          </p:cNvPicPr>
          <p:nvPr/>
        </p:nvPicPr>
        <p:blipFill rotWithShape="1">
          <a:blip r:embed="rId2" cstate="print">
            <a:extLst>
              <a:ext uri="{28A0092B-C50C-407E-A947-70E740481C1C}">
                <a14:useLocalDpi xmlns:a14="http://schemas.microsoft.com/office/drawing/2010/main" val="0"/>
              </a:ext>
            </a:extLst>
          </a:blip>
          <a:srcRect l="8" t="13154" r="47212" b="28752"/>
          <a:stretch/>
        </p:blipFill>
        <p:spPr>
          <a:xfrm>
            <a:off x="1409867" y="3127248"/>
            <a:ext cx="3374136" cy="2404872"/>
          </a:xfrm>
          <a:prstGeom prst="rect">
            <a:avLst/>
          </a:prstGeom>
        </p:spPr>
      </p:pic>
      <p:sp>
        <p:nvSpPr>
          <p:cNvPr id="4" name="Striped Right Arrow 3"/>
          <p:cNvSpPr/>
          <p:nvPr/>
        </p:nvSpPr>
        <p:spPr>
          <a:xfrm>
            <a:off x="5165950" y="3615987"/>
            <a:ext cx="2152479" cy="1442091"/>
          </a:xfrm>
          <a:prstGeom prst="stripedRightArrow">
            <a:avLst/>
          </a:prstGeom>
          <a:gradFill>
            <a:gsLst>
              <a:gs pos="0">
                <a:srgbClr val="FF0000"/>
              </a:gs>
              <a:gs pos="80000">
                <a:srgbClr val="800000"/>
              </a:gs>
              <a:gs pos="100000">
                <a:srgbClr val="8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3293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3" name="Picture 2" descr="Superman_Doomsday-full.jpg"/>
          <p:cNvPicPr>
            <a:picLocks noChangeAspect="1"/>
          </p:cNvPicPr>
          <p:nvPr/>
        </p:nvPicPr>
        <p:blipFill rotWithShape="1">
          <a:blip r:embed="rId2" cstate="print">
            <a:extLst>
              <a:ext uri="{28A0092B-C50C-407E-A947-70E740481C1C}">
                <a14:useLocalDpi xmlns:a14="http://schemas.microsoft.com/office/drawing/2010/main" val="0"/>
              </a:ext>
            </a:extLst>
          </a:blip>
          <a:srcRect l="41465" r="-41445"/>
          <a:stretch/>
        </p:blipFill>
        <p:spPr>
          <a:xfrm>
            <a:off x="4059936" y="2582848"/>
            <a:ext cx="6391656" cy="4139472"/>
          </a:xfrm>
          <a:prstGeom prst="rect">
            <a:avLst/>
          </a:prstGeom>
        </p:spPr>
      </p:pic>
      <p:sp>
        <p:nvSpPr>
          <p:cNvPr id="4" name="Striped Right Arrow 3"/>
          <p:cNvSpPr/>
          <p:nvPr/>
        </p:nvSpPr>
        <p:spPr>
          <a:xfrm rot="10800000">
            <a:off x="1571310" y="3615988"/>
            <a:ext cx="2152479" cy="1442091"/>
          </a:xfrm>
          <a:prstGeom prst="stripedRightArrow">
            <a:avLst/>
          </a:prstGeom>
          <a:gradFill>
            <a:gsLst>
              <a:gs pos="0">
                <a:srgbClr val="FF0000"/>
              </a:gs>
              <a:gs pos="80000">
                <a:srgbClr val="800000"/>
              </a:gs>
              <a:gs pos="100000">
                <a:srgbClr val="8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886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5" name="Picture 4"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807" y="3682030"/>
            <a:ext cx="5930080" cy="3116998"/>
          </a:xfrm>
          <a:prstGeom prst="rect">
            <a:avLst/>
          </a:prstGeom>
        </p:spPr>
      </p:pic>
      <p:sp>
        <p:nvSpPr>
          <p:cNvPr id="3" name="Content Placeholder 2"/>
          <p:cNvSpPr>
            <a:spLocks noGrp="1"/>
          </p:cNvSpPr>
          <p:nvPr>
            <p:ph idx="1"/>
          </p:nvPr>
        </p:nvSpPr>
        <p:spPr>
          <a:xfrm>
            <a:off x="4249824" y="2562945"/>
            <a:ext cx="4692606" cy="1827896"/>
          </a:xfrm>
          <a:effectLst>
            <a:outerShdw blurRad="50800" dist="38100" dir="2700000" algn="tl" rotWithShape="0">
              <a:srgbClr val="000000">
                <a:alpha val="43000"/>
              </a:srgbClr>
            </a:outerShdw>
          </a:effectLst>
        </p:spPr>
        <p:txBody>
          <a:bodyPr>
            <a:normAutofit fontScale="92500"/>
          </a:bodyPr>
          <a:lstStyle/>
          <a:p>
            <a:r>
              <a:rPr lang="en-US" dirty="0" smtClean="0">
                <a:solidFill>
                  <a:schemeClr val="accent3">
                    <a:lumMod val="60000"/>
                    <a:lumOff val="40000"/>
                  </a:schemeClr>
                </a:solidFill>
              </a:rPr>
              <a:t> </a:t>
            </a:r>
            <a:r>
              <a:rPr lang="en-US" dirty="0" smtClean="0">
                <a:solidFill>
                  <a:schemeClr val="accent3">
                    <a:lumMod val="60000"/>
                    <a:lumOff val="40000"/>
                  </a:schemeClr>
                </a:solidFill>
              </a:rPr>
              <a:t>Characters starting from the </a:t>
            </a:r>
            <a:r>
              <a:rPr lang="en-US" i="1" dirty="0" smtClean="0">
                <a:solidFill>
                  <a:schemeClr val="accent3">
                    <a:lumMod val="60000"/>
                    <a:lumOff val="40000"/>
                  </a:schemeClr>
                </a:solidFill>
              </a:rPr>
              <a:t>same</a:t>
            </a:r>
            <a:r>
              <a:rPr lang="en-US" dirty="0" smtClean="0">
                <a:solidFill>
                  <a:schemeClr val="accent3">
                    <a:lumMod val="60000"/>
                    <a:lumOff val="40000"/>
                  </a:schemeClr>
                </a:solidFill>
              </a:rPr>
              <a:t> </a:t>
            </a:r>
            <a:r>
              <a:rPr lang="en-US" dirty="0" smtClean="0">
                <a:solidFill>
                  <a:schemeClr val="accent3">
                    <a:lumMod val="60000"/>
                    <a:lumOff val="40000"/>
                  </a:schemeClr>
                </a:solidFill>
              </a:rPr>
              <a:t>place and </a:t>
            </a:r>
            <a:r>
              <a:rPr lang="en-US" dirty="0" smtClean="0">
                <a:solidFill>
                  <a:schemeClr val="accent3">
                    <a:lumMod val="60000"/>
                    <a:lumOff val="40000"/>
                  </a:schemeClr>
                </a:solidFill>
              </a:rPr>
              <a:t>moving </a:t>
            </a:r>
            <a:r>
              <a:rPr lang="en-US" dirty="0" smtClean="0">
                <a:solidFill>
                  <a:schemeClr val="accent3">
                    <a:lumMod val="60000"/>
                    <a:lumOff val="40000"/>
                  </a:schemeClr>
                </a:solidFill>
              </a:rPr>
              <a:t>in the </a:t>
            </a:r>
            <a:r>
              <a:rPr lang="en-US" i="1" dirty="0" smtClean="0">
                <a:solidFill>
                  <a:schemeClr val="accent3">
                    <a:lumMod val="60000"/>
                    <a:lumOff val="40000"/>
                  </a:schemeClr>
                </a:solidFill>
              </a:rPr>
              <a:t>same</a:t>
            </a:r>
            <a:r>
              <a:rPr lang="en-US" dirty="0" smtClean="0">
                <a:solidFill>
                  <a:schemeClr val="accent3">
                    <a:lumMod val="60000"/>
                    <a:lumOff val="40000"/>
                  </a:schemeClr>
                </a:solidFill>
              </a:rPr>
              <a:t> screen </a:t>
            </a:r>
            <a:r>
              <a:rPr lang="en-US" dirty="0" smtClean="0">
                <a:solidFill>
                  <a:schemeClr val="accent3">
                    <a:lumMod val="60000"/>
                    <a:lumOff val="40000"/>
                  </a:schemeClr>
                </a:solidFill>
              </a:rPr>
              <a:t>direction are racing or in </a:t>
            </a:r>
            <a:r>
              <a:rPr lang="en-US" dirty="0" smtClean="0">
                <a:solidFill>
                  <a:schemeClr val="accent3">
                    <a:lumMod val="60000"/>
                    <a:lumOff val="40000"/>
                  </a:schemeClr>
                </a:solidFill>
              </a:rPr>
              <a:t>pursuit.</a:t>
            </a:r>
            <a:endParaRPr lang="en-US" dirty="0" smtClean="0">
              <a:solidFill>
                <a:schemeClr val="accent3">
                  <a:lumMod val="60000"/>
                  <a:lumOff val="40000"/>
                </a:schemeClr>
              </a:solidFill>
            </a:endParaRPr>
          </a:p>
          <a:p>
            <a:endParaRPr lang="en-US" dirty="0" smtClean="0">
              <a:solidFill>
                <a:schemeClr val="accent3">
                  <a:lumMod val="60000"/>
                  <a:lumOff val="40000"/>
                </a:schemeClr>
              </a:solidFill>
            </a:endParaRPr>
          </a:p>
        </p:txBody>
      </p:sp>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7" y="2711990"/>
            <a:ext cx="4100531" cy="2722753"/>
          </a:xfrm>
          <a:prstGeom prst="rect">
            <a:avLst/>
          </a:prstGeom>
          <a:effectLst>
            <a:outerShdw blurRad="50800" dist="165100" dir="2700000" algn="tl" rotWithShape="0">
              <a:srgbClr val="000000">
                <a:alpha val="43000"/>
              </a:srgbClr>
            </a:outerShdw>
          </a:effectLst>
        </p:spPr>
      </p:pic>
      <p:sp>
        <p:nvSpPr>
          <p:cNvPr id="7" name="Right Arrow 6"/>
          <p:cNvSpPr/>
          <p:nvPr/>
        </p:nvSpPr>
        <p:spPr>
          <a:xfrm>
            <a:off x="1786557" y="5068840"/>
            <a:ext cx="5747119" cy="1223198"/>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158009" y="5056467"/>
            <a:ext cx="1257095" cy="1257095"/>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786558" y="5068840"/>
            <a:ext cx="3325580" cy="1244722"/>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2344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72" y="2808615"/>
            <a:ext cx="4680177" cy="3116998"/>
          </a:xfrm>
          <a:prstGeom prst="rect">
            <a:avLst/>
          </a:prstGeom>
        </p:spPr>
      </p:pic>
      <p:sp>
        <p:nvSpPr>
          <p:cNvPr id="3" name="Content Placeholder 2"/>
          <p:cNvSpPr>
            <a:spLocks noGrp="1"/>
          </p:cNvSpPr>
          <p:nvPr>
            <p:ph idx="1"/>
          </p:nvPr>
        </p:nvSpPr>
        <p:spPr>
          <a:xfrm>
            <a:off x="4961462" y="2819400"/>
            <a:ext cx="4013253" cy="2807227"/>
          </a:xfrm>
          <a:effectLst>
            <a:outerShdw blurRad="50800" dist="38100" dir="2700000" algn="tl" rotWithShape="0">
              <a:srgbClr val="000000">
                <a:alpha val="43000"/>
              </a:srgbClr>
            </a:outerShdw>
          </a:effectLst>
        </p:spPr>
        <p:txBody>
          <a:bodyPr>
            <a:normAutofit/>
          </a:bodyPr>
          <a:lstStyle/>
          <a:p>
            <a:r>
              <a:rPr lang="en-US" dirty="0" smtClean="0">
                <a:solidFill>
                  <a:schemeClr val="accent3">
                    <a:lumMod val="60000"/>
                    <a:lumOff val="40000"/>
                  </a:schemeClr>
                </a:solidFill>
              </a:rPr>
              <a:t> </a:t>
            </a:r>
            <a:r>
              <a:rPr lang="en-US" dirty="0" smtClean="0">
                <a:solidFill>
                  <a:schemeClr val="accent3">
                    <a:lumMod val="60000"/>
                    <a:lumOff val="40000"/>
                  </a:schemeClr>
                </a:solidFill>
              </a:rPr>
              <a:t>Characters starting from </a:t>
            </a:r>
            <a:r>
              <a:rPr lang="en-US" i="1" dirty="0" smtClean="0">
                <a:solidFill>
                  <a:schemeClr val="accent3">
                    <a:lumMod val="60000"/>
                    <a:lumOff val="40000"/>
                  </a:schemeClr>
                </a:solidFill>
              </a:rPr>
              <a:t>different</a:t>
            </a:r>
            <a:r>
              <a:rPr lang="en-US" dirty="0" smtClean="0">
                <a:solidFill>
                  <a:schemeClr val="accent3">
                    <a:lumMod val="60000"/>
                    <a:lumOff val="40000"/>
                  </a:schemeClr>
                </a:solidFill>
              </a:rPr>
              <a:t> places </a:t>
            </a:r>
            <a:r>
              <a:rPr lang="en-US" dirty="0" smtClean="0">
                <a:solidFill>
                  <a:schemeClr val="accent3">
                    <a:lumMod val="60000"/>
                    <a:lumOff val="40000"/>
                  </a:schemeClr>
                </a:solidFill>
              </a:rPr>
              <a:t>and </a:t>
            </a:r>
            <a:r>
              <a:rPr lang="en-US" dirty="0" smtClean="0">
                <a:solidFill>
                  <a:schemeClr val="accent3">
                    <a:lumMod val="60000"/>
                    <a:lumOff val="40000"/>
                  </a:schemeClr>
                </a:solidFill>
              </a:rPr>
              <a:t>moving </a:t>
            </a:r>
            <a:r>
              <a:rPr lang="en-US" dirty="0" smtClean="0">
                <a:solidFill>
                  <a:schemeClr val="accent3">
                    <a:lumMod val="60000"/>
                    <a:lumOff val="40000"/>
                  </a:schemeClr>
                </a:solidFill>
              </a:rPr>
              <a:t>in the </a:t>
            </a:r>
            <a:r>
              <a:rPr lang="en-US" i="1" dirty="0" smtClean="0">
                <a:solidFill>
                  <a:schemeClr val="accent3">
                    <a:lumMod val="60000"/>
                    <a:lumOff val="40000"/>
                  </a:schemeClr>
                </a:solidFill>
              </a:rPr>
              <a:t>same</a:t>
            </a:r>
            <a:r>
              <a:rPr lang="en-US" dirty="0" smtClean="0">
                <a:solidFill>
                  <a:schemeClr val="accent3">
                    <a:lumMod val="60000"/>
                    <a:lumOff val="40000"/>
                  </a:schemeClr>
                </a:solidFill>
              </a:rPr>
              <a:t> screen </a:t>
            </a:r>
            <a:r>
              <a:rPr lang="en-US" dirty="0" smtClean="0">
                <a:solidFill>
                  <a:schemeClr val="accent3">
                    <a:lumMod val="60000"/>
                    <a:lumOff val="40000"/>
                  </a:schemeClr>
                </a:solidFill>
              </a:rPr>
              <a:t>direction are bound for the same destination</a:t>
            </a:r>
            <a:r>
              <a:rPr lang="en-US" dirty="0" smtClean="0">
                <a:solidFill>
                  <a:schemeClr val="accent3">
                    <a:lumMod val="60000"/>
                    <a:lumOff val="40000"/>
                  </a:schemeClr>
                </a:solidFill>
              </a:rPr>
              <a:t>.</a:t>
            </a:r>
            <a:endParaRPr lang="en-US" dirty="0" smtClean="0">
              <a:solidFill>
                <a:schemeClr val="accent3">
                  <a:lumMod val="60000"/>
                  <a:lumOff val="40000"/>
                </a:schemeClr>
              </a:solidFill>
            </a:endParaRPr>
          </a:p>
          <a:p>
            <a:endParaRPr lang="en-US" dirty="0" smtClean="0">
              <a:solidFill>
                <a:schemeClr val="accent3">
                  <a:lumMod val="60000"/>
                  <a:lumOff val="40000"/>
                </a:schemeClr>
              </a:solidFill>
            </a:endParaRPr>
          </a:p>
        </p:txBody>
      </p:sp>
      <p:sp>
        <p:nvSpPr>
          <p:cNvPr id="8" name="Oval 7"/>
          <p:cNvSpPr/>
          <p:nvPr/>
        </p:nvSpPr>
        <p:spPr>
          <a:xfrm>
            <a:off x="5200121" y="5219494"/>
            <a:ext cx="452022" cy="452022"/>
          </a:xfrm>
          <a:prstGeom prst="ellipse">
            <a:avLst/>
          </a:prstGeom>
          <a:solidFill>
            <a:srgbClr val="FFFF00"/>
          </a:solidFill>
          <a:ln>
            <a:solidFill>
              <a:srgbClr val="FFFF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2250384" y="5165696"/>
            <a:ext cx="3142619" cy="559617"/>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567847" y="6017595"/>
            <a:ext cx="452021" cy="452021"/>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2250383" y="5985331"/>
            <a:ext cx="5510346" cy="547122"/>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60828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180" y="3605837"/>
            <a:ext cx="4155997" cy="3116998"/>
          </a:xfrm>
          <a:prstGeom prst="rect">
            <a:avLst/>
          </a:prstGeom>
        </p:spPr>
      </p:pic>
      <p:sp>
        <p:nvSpPr>
          <p:cNvPr id="3" name="Content Placeholder 2"/>
          <p:cNvSpPr>
            <a:spLocks noGrp="1"/>
          </p:cNvSpPr>
          <p:nvPr>
            <p:ph idx="1"/>
          </p:nvPr>
        </p:nvSpPr>
        <p:spPr>
          <a:xfrm>
            <a:off x="387446" y="2754829"/>
            <a:ext cx="8587269" cy="1485346"/>
          </a:xfrm>
          <a:effectLst>
            <a:outerShdw blurRad="50800" dist="38100" dir="2700000" algn="tl" rotWithShape="0">
              <a:srgbClr val="000000">
                <a:alpha val="43000"/>
              </a:srgbClr>
            </a:outerShdw>
          </a:effectLst>
        </p:spPr>
        <p:txBody>
          <a:bodyPr>
            <a:normAutofit/>
          </a:bodyPr>
          <a:lstStyle/>
          <a:p>
            <a:r>
              <a:rPr lang="en-US" dirty="0" smtClean="0">
                <a:solidFill>
                  <a:schemeClr val="accent3">
                    <a:lumMod val="60000"/>
                    <a:lumOff val="40000"/>
                  </a:schemeClr>
                </a:solidFill>
              </a:rPr>
              <a:t> </a:t>
            </a:r>
            <a:r>
              <a:rPr lang="en-US" dirty="0" smtClean="0">
                <a:solidFill>
                  <a:schemeClr val="accent3">
                    <a:lumMod val="60000"/>
                    <a:lumOff val="40000"/>
                  </a:schemeClr>
                </a:solidFill>
              </a:rPr>
              <a:t>Characters starting from </a:t>
            </a:r>
            <a:r>
              <a:rPr lang="en-US" i="1" dirty="0" smtClean="0">
                <a:solidFill>
                  <a:schemeClr val="accent3">
                    <a:lumMod val="60000"/>
                    <a:lumOff val="40000"/>
                  </a:schemeClr>
                </a:solidFill>
              </a:rPr>
              <a:t>the same</a:t>
            </a:r>
            <a:r>
              <a:rPr lang="en-US" dirty="0" smtClean="0">
                <a:solidFill>
                  <a:schemeClr val="accent3">
                    <a:lumMod val="60000"/>
                    <a:lumOff val="40000"/>
                  </a:schemeClr>
                </a:solidFill>
              </a:rPr>
              <a:t> place </a:t>
            </a:r>
            <a:r>
              <a:rPr lang="en-US" dirty="0" smtClean="0">
                <a:solidFill>
                  <a:schemeClr val="accent3">
                    <a:lumMod val="60000"/>
                    <a:lumOff val="40000"/>
                  </a:schemeClr>
                </a:solidFill>
              </a:rPr>
              <a:t>and </a:t>
            </a:r>
            <a:r>
              <a:rPr lang="en-US" dirty="0" smtClean="0">
                <a:solidFill>
                  <a:schemeClr val="accent3">
                    <a:lumMod val="60000"/>
                    <a:lumOff val="40000"/>
                  </a:schemeClr>
                </a:solidFill>
              </a:rPr>
              <a:t>moving in </a:t>
            </a:r>
            <a:r>
              <a:rPr lang="en-US" i="1" dirty="0" smtClean="0">
                <a:solidFill>
                  <a:schemeClr val="accent3">
                    <a:lumMod val="60000"/>
                    <a:lumOff val="40000"/>
                  </a:schemeClr>
                </a:solidFill>
              </a:rPr>
              <a:t>different</a:t>
            </a:r>
            <a:r>
              <a:rPr lang="en-US" dirty="0" smtClean="0">
                <a:solidFill>
                  <a:schemeClr val="accent3">
                    <a:lumMod val="60000"/>
                    <a:lumOff val="40000"/>
                  </a:schemeClr>
                </a:solidFill>
              </a:rPr>
              <a:t> directions are moving away from each other.</a:t>
            </a:r>
            <a:endParaRPr lang="en-US" dirty="0" smtClean="0">
              <a:solidFill>
                <a:schemeClr val="accent3">
                  <a:lumMod val="60000"/>
                  <a:lumOff val="40000"/>
                </a:schemeClr>
              </a:solidFill>
            </a:endParaRPr>
          </a:p>
          <a:p>
            <a:endParaRPr lang="en-US" dirty="0" smtClean="0">
              <a:solidFill>
                <a:schemeClr val="accent3">
                  <a:lumMod val="60000"/>
                  <a:lumOff val="40000"/>
                </a:schemeClr>
              </a:solidFill>
            </a:endParaRPr>
          </a:p>
        </p:txBody>
      </p:sp>
      <p:sp>
        <p:nvSpPr>
          <p:cNvPr id="6" name="Right Arrow 5"/>
          <p:cNvSpPr/>
          <p:nvPr/>
        </p:nvSpPr>
        <p:spPr>
          <a:xfrm>
            <a:off x="6891130" y="4052956"/>
            <a:ext cx="1944797" cy="2253963"/>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592267" y="4052956"/>
            <a:ext cx="1829735" cy="2222923"/>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549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Movement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91" y="4662577"/>
            <a:ext cx="5245652" cy="2195424"/>
          </a:xfrm>
          <a:prstGeom prst="rect">
            <a:avLst/>
          </a:prstGeom>
        </p:spPr>
      </p:pic>
      <p:sp>
        <p:nvSpPr>
          <p:cNvPr id="3" name="Content Placeholder 2"/>
          <p:cNvSpPr>
            <a:spLocks noGrp="1"/>
          </p:cNvSpPr>
          <p:nvPr>
            <p:ph idx="1"/>
          </p:nvPr>
        </p:nvSpPr>
        <p:spPr>
          <a:xfrm>
            <a:off x="0" y="2754829"/>
            <a:ext cx="5278783" cy="1485346"/>
          </a:xfrm>
          <a:effectLst>
            <a:outerShdw blurRad="50800" dist="38100" dir="2700000" algn="tl" rotWithShape="0">
              <a:srgbClr val="000000">
                <a:alpha val="43000"/>
              </a:srgbClr>
            </a:outerShdw>
          </a:effectLst>
        </p:spPr>
        <p:txBody>
          <a:bodyPr>
            <a:normAutofit fontScale="92500" lnSpcReduction="20000"/>
          </a:bodyPr>
          <a:lstStyle/>
          <a:p>
            <a:r>
              <a:rPr lang="en-US" dirty="0" smtClean="0">
                <a:solidFill>
                  <a:schemeClr val="accent3">
                    <a:lumMod val="60000"/>
                    <a:lumOff val="40000"/>
                  </a:schemeClr>
                </a:solidFill>
              </a:rPr>
              <a:t> </a:t>
            </a:r>
            <a:r>
              <a:rPr lang="en-US" dirty="0" smtClean="0">
                <a:solidFill>
                  <a:schemeClr val="accent3">
                    <a:lumMod val="60000"/>
                    <a:lumOff val="40000"/>
                  </a:schemeClr>
                </a:solidFill>
              </a:rPr>
              <a:t>Characters starting from </a:t>
            </a:r>
            <a:r>
              <a:rPr lang="en-US" i="1" dirty="0" smtClean="0">
                <a:solidFill>
                  <a:schemeClr val="accent3">
                    <a:lumMod val="60000"/>
                    <a:lumOff val="40000"/>
                  </a:schemeClr>
                </a:solidFill>
              </a:rPr>
              <a:t>different </a:t>
            </a:r>
            <a:r>
              <a:rPr lang="en-US" dirty="0" smtClean="0">
                <a:solidFill>
                  <a:schemeClr val="accent3">
                    <a:lumMod val="60000"/>
                    <a:lumOff val="40000"/>
                  </a:schemeClr>
                </a:solidFill>
              </a:rPr>
              <a:t>places </a:t>
            </a:r>
            <a:r>
              <a:rPr lang="en-US" dirty="0" smtClean="0">
                <a:solidFill>
                  <a:schemeClr val="accent3">
                    <a:lumMod val="60000"/>
                    <a:lumOff val="40000"/>
                  </a:schemeClr>
                </a:solidFill>
              </a:rPr>
              <a:t>and </a:t>
            </a:r>
            <a:r>
              <a:rPr lang="en-US" dirty="0" smtClean="0">
                <a:solidFill>
                  <a:schemeClr val="accent3">
                    <a:lumMod val="60000"/>
                    <a:lumOff val="40000"/>
                  </a:schemeClr>
                </a:solidFill>
              </a:rPr>
              <a:t>moving in </a:t>
            </a:r>
            <a:r>
              <a:rPr lang="en-US" i="1" dirty="0" smtClean="0">
                <a:solidFill>
                  <a:schemeClr val="accent3">
                    <a:lumMod val="60000"/>
                    <a:lumOff val="40000"/>
                  </a:schemeClr>
                </a:solidFill>
              </a:rPr>
              <a:t>opposite</a:t>
            </a:r>
            <a:r>
              <a:rPr lang="en-US" dirty="0" smtClean="0">
                <a:solidFill>
                  <a:schemeClr val="accent3">
                    <a:lumMod val="60000"/>
                    <a:lumOff val="40000"/>
                  </a:schemeClr>
                </a:solidFill>
              </a:rPr>
              <a:t> directions are acting independently of each other.</a:t>
            </a:r>
            <a:endParaRPr lang="en-US" dirty="0" smtClean="0">
              <a:solidFill>
                <a:schemeClr val="accent3">
                  <a:lumMod val="60000"/>
                  <a:lumOff val="40000"/>
                </a:schemeClr>
              </a:solidFill>
            </a:endParaRPr>
          </a:p>
          <a:p>
            <a:endParaRPr lang="en-US" dirty="0" smtClean="0">
              <a:solidFill>
                <a:schemeClr val="accent3">
                  <a:lumMod val="60000"/>
                  <a:lumOff val="40000"/>
                </a:schemeClr>
              </a:solidFill>
            </a:endParaRPr>
          </a:p>
        </p:txBody>
      </p:sp>
      <p:pic>
        <p:nvPicPr>
          <p:cNvPr id="4" name="Picture 3" descr="pla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109" y="3748633"/>
            <a:ext cx="3972891" cy="3090026"/>
          </a:xfrm>
          <a:prstGeom prst="rect">
            <a:avLst/>
          </a:prstGeom>
        </p:spPr>
      </p:pic>
      <p:sp>
        <p:nvSpPr>
          <p:cNvPr id="8" name="Oval 7"/>
          <p:cNvSpPr/>
          <p:nvPr/>
        </p:nvSpPr>
        <p:spPr>
          <a:xfrm>
            <a:off x="3732695" y="4136357"/>
            <a:ext cx="1002839" cy="1002839"/>
          </a:xfrm>
          <a:prstGeom prst="ellipse">
            <a:avLst/>
          </a:prstGeom>
          <a:solidFill>
            <a:srgbClr val="FFFF00"/>
          </a:solidFill>
          <a:ln>
            <a:solidFill>
              <a:srgbClr val="FFFF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39972" y="2948866"/>
            <a:ext cx="1002837" cy="1002837"/>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5941391" y="2754829"/>
            <a:ext cx="2926795" cy="1381528"/>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0" y="4031508"/>
            <a:ext cx="4023475" cy="1262138"/>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726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val 25"/>
          <p:cNvSpPr/>
          <p:nvPr/>
        </p:nvSpPr>
        <p:spPr>
          <a:xfrm>
            <a:off x="6752222" y="2627780"/>
            <a:ext cx="564655" cy="564655"/>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554" y="629485"/>
            <a:ext cx="5499652" cy="4251738"/>
          </a:xfrm>
          <a:effectLst>
            <a:outerShdw blurRad="50800" dist="38100" dir="2700000" algn="tl" rotWithShape="0">
              <a:srgbClr val="000000">
                <a:alpha val="43000"/>
              </a:srgbClr>
            </a:outerShdw>
          </a:effectLst>
        </p:spPr>
        <p:txBody>
          <a:bodyPr>
            <a:normAutofit fontScale="77500" lnSpcReduction="20000"/>
          </a:bodyPr>
          <a:lstStyle/>
          <a:p>
            <a:pPr marL="457200" indent="-457200">
              <a:buFont typeface="+mj-lt"/>
              <a:buAutoNum type="arabicPeriod"/>
            </a:pPr>
            <a:r>
              <a:rPr lang="en-US" dirty="0">
                <a:solidFill>
                  <a:schemeClr val="accent3">
                    <a:lumMod val="60000"/>
                    <a:lumOff val="40000"/>
                  </a:schemeClr>
                </a:solidFill>
              </a:rPr>
              <a:t>Characters starting from the </a:t>
            </a:r>
            <a:r>
              <a:rPr lang="en-US" i="1" dirty="0">
                <a:solidFill>
                  <a:schemeClr val="accent3">
                    <a:lumMod val="60000"/>
                    <a:lumOff val="40000"/>
                  </a:schemeClr>
                </a:solidFill>
              </a:rPr>
              <a:t>same</a:t>
            </a:r>
            <a:r>
              <a:rPr lang="en-US" dirty="0">
                <a:solidFill>
                  <a:schemeClr val="accent3">
                    <a:lumMod val="60000"/>
                    <a:lumOff val="40000"/>
                  </a:schemeClr>
                </a:solidFill>
              </a:rPr>
              <a:t> place and moving in the </a:t>
            </a:r>
            <a:r>
              <a:rPr lang="en-US" i="1" dirty="0">
                <a:solidFill>
                  <a:schemeClr val="accent3">
                    <a:lumMod val="60000"/>
                    <a:lumOff val="40000"/>
                  </a:schemeClr>
                </a:solidFill>
              </a:rPr>
              <a:t>same</a:t>
            </a:r>
            <a:r>
              <a:rPr lang="en-US" dirty="0">
                <a:solidFill>
                  <a:schemeClr val="accent3">
                    <a:lumMod val="60000"/>
                    <a:lumOff val="40000"/>
                  </a:schemeClr>
                </a:solidFill>
              </a:rPr>
              <a:t> screen direction are racing or in pursuit.</a:t>
            </a:r>
          </a:p>
          <a:p>
            <a:pPr marL="457200" indent="-457200">
              <a:buFont typeface="+mj-lt"/>
              <a:buAutoNum type="arabicPeriod"/>
            </a:pPr>
            <a:r>
              <a:rPr lang="en-US" dirty="0" smtClean="0">
                <a:solidFill>
                  <a:schemeClr val="accent3">
                    <a:lumMod val="60000"/>
                    <a:lumOff val="40000"/>
                  </a:schemeClr>
                </a:solidFill>
              </a:rPr>
              <a:t>Characters </a:t>
            </a:r>
            <a:r>
              <a:rPr lang="en-US" dirty="0">
                <a:solidFill>
                  <a:schemeClr val="accent3">
                    <a:lumMod val="60000"/>
                    <a:lumOff val="40000"/>
                  </a:schemeClr>
                </a:solidFill>
              </a:rPr>
              <a:t>starting from </a:t>
            </a:r>
            <a:r>
              <a:rPr lang="en-US" i="1" dirty="0">
                <a:solidFill>
                  <a:schemeClr val="accent3">
                    <a:lumMod val="60000"/>
                    <a:lumOff val="40000"/>
                  </a:schemeClr>
                </a:solidFill>
              </a:rPr>
              <a:t>different</a:t>
            </a:r>
            <a:r>
              <a:rPr lang="en-US" dirty="0">
                <a:solidFill>
                  <a:schemeClr val="accent3">
                    <a:lumMod val="60000"/>
                    <a:lumOff val="40000"/>
                  </a:schemeClr>
                </a:solidFill>
              </a:rPr>
              <a:t> places and moving in the </a:t>
            </a:r>
            <a:r>
              <a:rPr lang="en-US" i="1" dirty="0">
                <a:solidFill>
                  <a:schemeClr val="accent3">
                    <a:lumMod val="60000"/>
                    <a:lumOff val="40000"/>
                  </a:schemeClr>
                </a:solidFill>
              </a:rPr>
              <a:t>same</a:t>
            </a:r>
            <a:r>
              <a:rPr lang="en-US" dirty="0">
                <a:solidFill>
                  <a:schemeClr val="accent3">
                    <a:lumMod val="60000"/>
                    <a:lumOff val="40000"/>
                  </a:schemeClr>
                </a:solidFill>
              </a:rPr>
              <a:t> screen direction are bound for the same destination.</a:t>
            </a:r>
          </a:p>
          <a:p>
            <a:pPr marL="457200" indent="-457200">
              <a:buFont typeface="+mj-lt"/>
              <a:buAutoNum type="arabicPeriod"/>
            </a:pPr>
            <a:r>
              <a:rPr lang="en-US" dirty="0">
                <a:solidFill>
                  <a:schemeClr val="accent3">
                    <a:lumMod val="60000"/>
                    <a:lumOff val="40000"/>
                  </a:schemeClr>
                </a:solidFill>
              </a:rPr>
              <a:t>Characters starting from </a:t>
            </a:r>
            <a:r>
              <a:rPr lang="en-US" i="1" dirty="0">
                <a:solidFill>
                  <a:schemeClr val="accent3">
                    <a:lumMod val="60000"/>
                    <a:lumOff val="40000"/>
                  </a:schemeClr>
                </a:solidFill>
              </a:rPr>
              <a:t>the same</a:t>
            </a:r>
            <a:r>
              <a:rPr lang="en-US" dirty="0">
                <a:solidFill>
                  <a:schemeClr val="accent3">
                    <a:lumMod val="60000"/>
                    <a:lumOff val="40000"/>
                  </a:schemeClr>
                </a:solidFill>
              </a:rPr>
              <a:t> place and moving in </a:t>
            </a:r>
            <a:r>
              <a:rPr lang="en-US" i="1" dirty="0">
                <a:solidFill>
                  <a:schemeClr val="accent3">
                    <a:lumMod val="60000"/>
                    <a:lumOff val="40000"/>
                  </a:schemeClr>
                </a:solidFill>
              </a:rPr>
              <a:t>different</a:t>
            </a:r>
            <a:r>
              <a:rPr lang="en-US" dirty="0">
                <a:solidFill>
                  <a:schemeClr val="accent3">
                    <a:lumMod val="60000"/>
                    <a:lumOff val="40000"/>
                  </a:schemeClr>
                </a:solidFill>
              </a:rPr>
              <a:t> directions are moving away from each other</a:t>
            </a:r>
            <a:r>
              <a:rPr lang="en-US" dirty="0" smtClean="0">
                <a:solidFill>
                  <a:schemeClr val="accent3">
                    <a:lumMod val="60000"/>
                    <a:lumOff val="40000"/>
                  </a:schemeClr>
                </a:solidFill>
              </a:rPr>
              <a:t>.</a:t>
            </a:r>
            <a:endParaRPr lang="en-US" dirty="0" smtClean="0">
              <a:solidFill>
                <a:schemeClr val="accent3">
                  <a:lumMod val="60000"/>
                  <a:lumOff val="40000"/>
                </a:schemeClr>
              </a:solidFill>
            </a:endParaRPr>
          </a:p>
          <a:p>
            <a:pPr marL="457200" indent="-457200">
              <a:buFont typeface="+mj-lt"/>
              <a:buAutoNum type="arabicPeriod"/>
            </a:pPr>
            <a:r>
              <a:rPr lang="en-US" dirty="0" smtClean="0">
                <a:solidFill>
                  <a:schemeClr val="accent3">
                    <a:lumMod val="60000"/>
                    <a:lumOff val="40000"/>
                  </a:schemeClr>
                </a:solidFill>
              </a:rPr>
              <a:t>Characters starting from </a:t>
            </a:r>
            <a:r>
              <a:rPr lang="en-US" i="1" dirty="0" smtClean="0">
                <a:solidFill>
                  <a:schemeClr val="accent3">
                    <a:lumMod val="60000"/>
                    <a:lumOff val="40000"/>
                  </a:schemeClr>
                </a:solidFill>
              </a:rPr>
              <a:t>different </a:t>
            </a:r>
            <a:r>
              <a:rPr lang="en-US" dirty="0" smtClean="0">
                <a:solidFill>
                  <a:schemeClr val="accent3">
                    <a:lumMod val="60000"/>
                    <a:lumOff val="40000"/>
                  </a:schemeClr>
                </a:solidFill>
              </a:rPr>
              <a:t>places </a:t>
            </a:r>
            <a:r>
              <a:rPr lang="en-US" dirty="0" smtClean="0">
                <a:solidFill>
                  <a:schemeClr val="accent3">
                    <a:lumMod val="60000"/>
                    <a:lumOff val="40000"/>
                  </a:schemeClr>
                </a:solidFill>
              </a:rPr>
              <a:t>and </a:t>
            </a:r>
            <a:r>
              <a:rPr lang="en-US" dirty="0" smtClean="0">
                <a:solidFill>
                  <a:schemeClr val="accent3">
                    <a:lumMod val="60000"/>
                    <a:lumOff val="40000"/>
                  </a:schemeClr>
                </a:solidFill>
              </a:rPr>
              <a:t>moving in </a:t>
            </a:r>
            <a:r>
              <a:rPr lang="en-US" i="1" dirty="0" smtClean="0">
                <a:solidFill>
                  <a:schemeClr val="accent3">
                    <a:lumMod val="60000"/>
                    <a:lumOff val="40000"/>
                  </a:schemeClr>
                </a:solidFill>
              </a:rPr>
              <a:t>opposite</a:t>
            </a:r>
            <a:r>
              <a:rPr lang="en-US" dirty="0" smtClean="0">
                <a:solidFill>
                  <a:schemeClr val="accent3">
                    <a:lumMod val="60000"/>
                    <a:lumOff val="40000"/>
                  </a:schemeClr>
                </a:solidFill>
              </a:rPr>
              <a:t> directions are acting independently of each other.</a:t>
            </a:r>
            <a:endParaRPr lang="en-US" dirty="0" smtClean="0">
              <a:solidFill>
                <a:schemeClr val="accent3">
                  <a:lumMod val="60000"/>
                  <a:lumOff val="40000"/>
                </a:schemeClr>
              </a:solidFill>
            </a:endParaRPr>
          </a:p>
          <a:p>
            <a:pPr>
              <a:buFont typeface="Wingdings" charset="2"/>
              <a:buChar char="v"/>
            </a:pPr>
            <a:r>
              <a:rPr lang="en-US" dirty="0" smtClean="0">
                <a:solidFill>
                  <a:srgbClr val="FF6600"/>
                </a:solidFill>
              </a:rPr>
              <a:t>THIS IS DUE BEFORE FRIDAY’S CLASS</a:t>
            </a:r>
            <a:endParaRPr lang="en-US" dirty="0" smtClean="0">
              <a:solidFill>
                <a:srgbClr val="FF6600"/>
              </a:solidFill>
            </a:endParaRPr>
          </a:p>
        </p:txBody>
      </p:sp>
      <p:sp>
        <p:nvSpPr>
          <p:cNvPr id="10" name="Right Arrow 9"/>
          <p:cNvSpPr/>
          <p:nvPr/>
        </p:nvSpPr>
        <p:spPr>
          <a:xfrm>
            <a:off x="6145895" y="574270"/>
            <a:ext cx="2581458" cy="549429"/>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799673" y="580569"/>
            <a:ext cx="564655" cy="564655"/>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145895" y="586126"/>
            <a:ext cx="1493765" cy="559097"/>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089184" y="1600696"/>
            <a:ext cx="227693" cy="227693"/>
          </a:xfrm>
          <a:prstGeom prst="ellipse">
            <a:avLst/>
          </a:prstGeom>
          <a:solidFill>
            <a:srgbClr val="FFFF00"/>
          </a:solidFill>
          <a:ln>
            <a:solidFill>
              <a:srgbClr val="FFFF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800000">
            <a:off x="5596207" y="1578209"/>
            <a:ext cx="1583003" cy="281891"/>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03944" y="2023319"/>
            <a:ext cx="227692" cy="227692"/>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5596206" y="2005121"/>
            <a:ext cx="2775677" cy="275597"/>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7127779" y="2627780"/>
            <a:ext cx="784087" cy="608484"/>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0800000">
            <a:off x="6145895" y="2627780"/>
            <a:ext cx="737697" cy="600104"/>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127779" y="3583796"/>
            <a:ext cx="391044" cy="405689"/>
          </a:xfrm>
          <a:prstGeom prst="ellipse">
            <a:avLst/>
          </a:prstGeom>
          <a:solidFill>
            <a:srgbClr val="FFFF00"/>
          </a:solidFill>
          <a:ln>
            <a:solidFill>
              <a:srgbClr val="FFFF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622774" y="4116160"/>
            <a:ext cx="391043" cy="405688"/>
          </a:xfrm>
          <a:prstGeom prst="ellipse">
            <a:avLst/>
          </a:prstGeom>
          <a:solidFill>
            <a:srgbClr val="FF0000"/>
          </a:solidFill>
          <a:ln>
            <a:solidFill>
              <a:srgbClr val="FF0000"/>
            </a:solidFill>
          </a:ln>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7818296" y="4040630"/>
            <a:ext cx="1141265" cy="558884"/>
          </a:xfrm>
          <a:prstGeom prst="rightArrow">
            <a:avLst/>
          </a:prstGeom>
          <a:solidFill>
            <a:srgbClr val="0EFF2A"/>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0800000">
            <a:off x="5692761" y="3531348"/>
            <a:ext cx="1568901" cy="510586"/>
          </a:xfrm>
          <a:prstGeom prst="rightArrow">
            <a:avLst/>
          </a:prstGeom>
          <a:solidFill>
            <a:schemeClr val="accent6">
              <a:lumMod val="60000"/>
              <a:lumOff val="40000"/>
            </a:schemeClr>
          </a:solidFill>
          <a:effectLst>
            <a:outerShdw blurRad="41275" dist="215900" dir="3000000" sx="102000" sy="102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06777" y="33137"/>
            <a:ext cx="7439556" cy="523220"/>
          </a:xfrm>
          <a:prstGeom prst="rect">
            <a:avLst/>
          </a:prstGeom>
          <a:noFill/>
        </p:spPr>
        <p:txBody>
          <a:bodyPr wrap="square" rtlCol="0">
            <a:spAutoFit/>
          </a:bodyPr>
          <a:lstStyle/>
          <a:p>
            <a:pPr algn="ctr"/>
            <a:r>
              <a:rPr lang="en-US" sz="2800" dirty="0" smtClean="0">
                <a:solidFill>
                  <a:schemeClr val="accent6">
                    <a:lumMod val="60000"/>
                    <a:lumOff val="40000"/>
                  </a:schemeClr>
                </a:solidFill>
                <a:effectLst>
                  <a:outerShdw blurRad="50800" dist="38100" dir="2700000" algn="tl" rotWithShape="0">
                    <a:srgbClr val="000000">
                      <a:alpha val="43000"/>
                    </a:srgbClr>
                  </a:outerShdw>
                </a:effectLst>
              </a:rPr>
              <a:t>SCREEN DIRECTION EXERCISE</a:t>
            </a:r>
            <a:endParaRPr lang="en-US" sz="2800" dirty="0">
              <a:solidFill>
                <a:schemeClr val="accent6">
                  <a:lumMod val="60000"/>
                  <a:lumOff val="40000"/>
                </a:schemeClr>
              </a:solidFill>
              <a:effectLst>
                <a:outerShdw blurRad="50800" dist="38100" dir="2700000" algn="tl" rotWithShape="0">
                  <a:srgbClr val="000000">
                    <a:alpha val="43000"/>
                  </a:srgbClr>
                </a:outerShdw>
              </a:effectLst>
            </a:endParaRPr>
          </a:p>
        </p:txBody>
      </p:sp>
      <p:graphicFrame>
        <p:nvGraphicFramePr>
          <p:cNvPr id="25" name="Table 24"/>
          <p:cNvGraphicFramePr>
            <a:graphicFrameLocks noGrp="1"/>
          </p:cNvGraphicFramePr>
          <p:nvPr>
            <p:extLst>
              <p:ext uri="{D42A27DB-BD31-4B8C-83A1-F6EECF244321}">
                <p14:modId xmlns:p14="http://schemas.microsoft.com/office/powerpoint/2010/main" val="380536501"/>
              </p:ext>
            </p:extLst>
          </p:nvPr>
        </p:nvGraphicFramePr>
        <p:xfrm>
          <a:off x="375472" y="4892155"/>
          <a:ext cx="8191038" cy="1854200"/>
        </p:xfrm>
        <a:graphic>
          <a:graphicData uri="http://schemas.openxmlformats.org/drawingml/2006/table">
            <a:tbl>
              <a:tblPr firstRow="1" bandRow="1">
                <a:tableStyleId>{0505E3EF-67EA-436B-97B2-0124C06EBD24}</a:tableStyleId>
              </a:tblPr>
              <a:tblGrid>
                <a:gridCol w="2573137"/>
                <a:gridCol w="1072964"/>
                <a:gridCol w="1236870"/>
                <a:gridCol w="1181652"/>
                <a:gridCol w="1060174"/>
                <a:gridCol w="1066241"/>
              </a:tblGrid>
              <a:tr h="370840">
                <a:tc>
                  <a:txBody>
                    <a:bodyPr/>
                    <a:lstStyle/>
                    <a:p>
                      <a:r>
                        <a:rPr lang="en-US" dirty="0" smtClean="0">
                          <a:solidFill>
                            <a:schemeClr val="tx1">
                              <a:lumMod val="65000"/>
                              <a:lumOff val="35000"/>
                            </a:schemeClr>
                          </a:solidFill>
                        </a:rPr>
                        <a:t>Composition</a:t>
                      </a:r>
                      <a:endParaRPr lang="en-US" dirty="0">
                        <a:solidFill>
                          <a:schemeClr val="tx1">
                            <a:lumMod val="65000"/>
                            <a:lumOff val="35000"/>
                          </a:schemeClr>
                        </a:solidFill>
                      </a:endParaRPr>
                    </a:p>
                  </a:txBody>
                  <a:tcPr/>
                </a:tc>
                <a:tc>
                  <a:txBody>
                    <a:bodyPr/>
                    <a:lstStyle/>
                    <a:p>
                      <a:pPr algn="ctr"/>
                      <a:r>
                        <a:rPr lang="en-US" dirty="0" smtClean="0">
                          <a:solidFill>
                            <a:srgbClr val="595959"/>
                          </a:solidFill>
                        </a:rPr>
                        <a:t>5</a:t>
                      </a:r>
                      <a:endParaRPr lang="en-US" dirty="0">
                        <a:solidFill>
                          <a:srgbClr val="595959"/>
                        </a:solidFill>
                      </a:endParaRPr>
                    </a:p>
                  </a:txBody>
                  <a:tcPr/>
                </a:tc>
                <a:tc>
                  <a:txBody>
                    <a:bodyPr/>
                    <a:lstStyle/>
                    <a:p>
                      <a:pPr algn="ctr"/>
                      <a:r>
                        <a:rPr lang="en-US" dirty="0" smtClean="0">
                          <a:solidFill>
                            <a:srgbClr val="595959"/>
                          </a:solidFill>
                        </a:rPr>
                        <a:t>4</a:t>
                      </a:r>
                      <a:endParaRPr lang="en-US" dirty="0">
                        <a:solidFill>
                          <a:srgbClr val="595959"/>
                        </a:solidFill>
                      </a:endParaRPr>
                    </a:p>
                  </a:txBody>
                  <a:tcPr/>
                </a:tc>
                <a:tc>
                  <a:txBody>
                    <a:bodyPr/>
                    <a:lstStyle/>
                    <a:p>
                      <a:pPr algn="ctr"/>
                      <a:r>
                        <a:rPr lang="en-US" dirty="0" smtClean="0">
                          <a:solidFill>
                            <a:srgbClr val="595959"/>
                          </a:solidFill>
                        </a:rPr>
                        <a:t>3</a:t>
                      </a:r>
                      <a:endParaRPr lang="en-US" dirty="0">
                        <a:solidFill>
                          <a:srgbClr val="595959"/>
                        </a:solidFill>
                      </a:endParaRPr>
                    </a:p>
                  </a:txBody>
                  <a:tcPr/>
                </a:tc>
                <a:tc>
                  <a:txBody>
                    <a:bodyPr/>
                    <a:lstStyle/>
                    <a:p>
                      <a:pPr algn="ctr"/>
                      <a:r>
                        <a:rPr lang="en-US" dirty="0" smtClean="0">
                          <a:solidFill>
                            <a:srgbClr val="595959"/>
                          </a:solidFill>
                        </a:rPr>
                        <a:t>2</a:t>
                      </a:r>
                      <a:endParaRPr lang="en-US" dirty="0">
                        <a:solidFill>
                          <a:srgbClr val="595959"/>
                        </a:solidFill>
                      </a:endParaRPr>
                    </a:p>
                  </a:txBody>
                  <a:tcPr/>
                </a:tc>
                <a:tc>
                  <a:txBody>
                    <a:bodyPr/>
                    <a:lstStyle/>
                    <a:p>
                      <a:pPr algn="ctr"/>
                      <a:r>
                        <a:rPr lang="en-US" dirty="0" smtClean="0">
                          <a:solidFill>
                            <a:srgbClr val="595959"/>
                          </a:solidFill>
                        </a:rPr>
                        <a:t>1</a:t>
                      </a:r>
                      <a:endParaRPr lang="en-US" dirty="0">
                        <a:solidFill>
                          <a:srgbClr val="595959"/>
                        </a:solidFill>
                      </a:endParaRPr>
                    </a:p>
                  </a:txBody>
                  <a:tcPr/>
                </a:tc>
              </a:tr>
              <a:tr h="370840">
                <a:tc>
                  <a:txBody>
                    <a:bodyPr/>
                    <a:lstStyle/>
                    <a:p>
                      <a:r>
                        <a:rPr lang="en-US" dirty="0" smtClean="0">
                          <a:solidFill>
                            <a:schemeClr val="tx1">
                              <a:lumMod val="65000"/>
                              <a:lumOff val="35000"/>
                            </a:schemeClr>
                          </a:solidFill>
                        </a:rPr>
                        <a:t>Exposure</a:t>
                      </a:r>
                      <a:endParaRPr lang="en-US" dirty="0">
                        <a:solidFill>
                          <a:schemeClr val="tx1">
                            <a:lumMod val="65000"/>
                            <a:lumOff val="35000"/>
                          </a:schemeClr>
                        </a:solidFill>
                      </a:endParaRPr>
                    </a:p>
                  </a:txBody>
                  <a:tcPr/>
                </a:tc>
                <a:tc>
                  <a:txBody>
                    <a:bodyPr/>
                    <a:lstStyle/>
                    <a:p>
                      <a:pPr algn="ctr"/>
                      <a:r>
                        <a:rPr lang="en-US" dirty="0" smtClean="0">
                          <a:solidFill>
                            <a:srgbClr val="595959"/>
                          </a:solidFill>
                        </a:rPr>
                        <a:t>5</a:t>
                      </a:r>
                      <a:endParaRPr lang="en-US" dirty="0">
                        <a:solidFill>
                          <a:srgbClr val="595959"/>
                        </a:solidFill>
                      </a:endParaRPr>
                    </a:p>
                  </a:txBody>
                  <a:tcPr/>
                </a:tc>
                <a:tc>
                  <a:txBody>
                    <a:bodyPr/>
                    <a:lstStyle/>
                    <a:p>
                      <a:pPr algn="ctr"/>
                      <a:r>
                        <a:rPr lang="en-US" dirty="0" smtClean="0">
                          <a:solidFill>
                            <a:srgbClr val="595959"/>
                          </a:solidFill>
                        </a:rPr>
                        <a:t>4</a:t>
                      </a:r>
                      <a:endParaRPr lang="en-US" dirty="0">
                        <a:solidFill>
                          <a:srgbClr val="595959"/>
                        </a:solidFill>
                      </a:endParaRPr>
                    </a:p>
                  </a:txBody>
                  <a:tcPr/>
                </a:tc>
                <a:tc>
                  <a:txBody>
                    <a:bodyPr/>
                    <a:lstStyle/>
                    <a:p>
                      <a:pPr algn="ctr"/>
                      <a:r>
                        <a:rPr lang="en-US" dirty="0" smtClean="0">
                          <a:solidFill>
                            <a:srgbClr val="595959"/>
                          </a:solidFill>
                        </a:rPr>
                        <a:t>3</a:t>
                      </a:r>
                      <a:endParaRPr lang="en-US" dirty="0">
                        <a:solidFill>
                          <a:srgbClr val="595959"/>
                        </a:solidFill>
                      </a:endParaRPr>
                    </a:p>
                  </a:txBody>
                  <a:tcPr/>
                </a:tc>
                <a:tc>
                  <a:txBody>
                    <a:bodyPr/>
                    <a:lstStyle/>
                    <a:p>
                      <a:pPr algn="ctr"/>
                      <a:r>
                        <a:rPr lang="en-US" dirty="0" smtClean="0">
                          <a:solidFill>
                            <a:srgbClr val="595959"/>
                          </a:solidFill>
                        </a:rPr>
                        <a:t>2</a:t>
                      </a:r>
                      <a:endParaRPr lang="en-US" dirty="0">
                        <a:solidFill>
                          <a:srgbClr val="595959"/>
                        </a:solidFill>
                      </a:endParaRPr>
                    </a:p>
                  </a:txBody>
                  <a:tcPr/>
                </a:tc>
                <a:tc>
                  <a:txBody>
                    <a:bodyPr/>
                    <a:lstStyle/>
                    <a:p>
                      <a:pPr algn="ctr"/>
                      <a:r>
                        <a:rPr lang="en-US" dirty="0" smtClean="0">
                          <a:solidFill>
                            <a:srgbClr val="595959"/>
                          </a:solidFill>
                        </a:rPr>
                        <a:t>1</a:t>
                      </a:r>
                      <a:endParaRPr lang="en-US" dirty="0">
                        <a:solidFill>
                          <a:srgbClr val="595959"/>
                        </a:solidFill>
                      </a:endParaRPr>
                    </a:p>
                  </a:txBody>
                  <a:tcPr/>
                </a:tc>
              </a:tr>
              <a:tr h="370840">
                <a:tc>
                  <a:txBody>
                    <a:bodyPr/>
                    <a:lstStyle/>
                    <a:p>
                      <a:r>
                        <a:rPr lang="en-US" dirty="0" smtClean="0">
                          <a:solidFill>
                            <a:schemeClr val="tx1">
                              <a:lumMod val="65000"/>
                              <a:lumOff val="35000"/>
                            </a:schemeClr>
                          </a:solidFill>
                        </a:rPr>
                        <a:t>Focus/</a:t>
                      </a:r>
                      <a:r>
                        <a:rPr lang="en-US" baseline="0" dirty="0" smtClean="0">
                          <a:solidFill>
                            <a:schemeClr val="tx1">
                              <a:lumMod val="65000"/>
                              <a:lumOff val="35000"/>
                            </a:schemeClr>
                          </a:solidFill>
                        </a:rPr>
                        <a:t>White Balance</a:t>
                      </a:r>
                      <a:endParaRPr lang="en-US" dirty="0">
                        <a:solidFill>
                          <a:schemeClr val="tx1">
                            <a:lumMod val="65000"/>
                            <a:lumOff val="35000"/>
                          </a:schemeClr>
                        </a:solidFill>
                      </a:endParaRPr>
                    </a:p>
                  </a:txBody>
                  <a:tcPr/>
                </a:tc>
                <a:tc>
                  <a:txBody>
                    <a:bodyPr/>
                    <a:lstStyle/>
                    <a:p>
                      <a:pPr algn="ctr"/>
                      <a:r>
                        <a:rPr lang="en-US" dirty="0" smtClean="0">
                          <a:solidFill>
                            <a:srgbClr val="595959"/>
                          </a:solidFill>
                        </a:rPr>
                        <a:t>5</a:t>
                      </a:r>
                      <a:endParaRPr lang="en-US" dirty="0">
                        <a:solidFill>
                          <a:srgbClr val="595959"/>
                        </a:solidFill>
                      </a:endParaRPr>
                    </a:p>
                  </a:txBody>
                  <a:tcPr/>
                </a:tc>
                <a:tc>
                  <a:txBody>
                    <a:bodyPr/>
                    <a:lstStyle/>
                    <a:p>
                      <a:pPr algn="ctr"/>
                      <a:r>
                        <a:rPr lang="en-US" dirty="0" smtClean="0">
                          <a:solidFill>
                            <a:srgbClr val="595959"/>
                          </a:solidFill>
                        </a:rPr>
                        <a:t>4</a:t>
                      </a:r>
                      <a:endParaRPr lang="en-US" dirty="0">
                        <a:solidFill>
                          <a:srgbClr val="595959"/>
                        </a:solidFill>
                      </a:endParaRPr>
                    </a:p>
                  </a:txBody>
                  <a:tcPr/>
                </a:tc>
                <a:tc>
                  <a:txBody>
                    <a:bodyPr/>
                    <a:lstStyle/>
                    <a:p>
                      <a:pPr algn="ctr"/>
                      <a:r>
                        <a:rPr lang="en-US" dirty="0" smtClean="0">
                          <a:solidFill>
                            <a:srgbClr val="595959"/>
                          </a:solidFill>
                        </a:rPr>
                        <a:t>3</a:t>
                      </a:r>
                      <a:endParaRPr lang="en-US" dirty="0">
                        <a:solidFill>
                          <a:srgbClr val="595959"/>
                        </a:solidFill>
                      </a:endParaRPr>
                    </a:p>
                  </a:txBody>
                  <a:tcPr/>
                </a:tc>
                <a:tc>
                  <a:txBody>
                    <a:bodyPr/>
                    <a:lstStyle/>
                    <a:p>
                      <a:pPr algn="ctr"/>
                      <a:r>
                        <a:rPr lang="en-US" dirty="0" smtClean="0">
                          <a:solidFill>
                            <a:srgbClr val="595959"/>
                          </a:solidFill>
                        </a:rPr>
                        <a:t>2</a:t>
                      </a:r>
                      <a:endParaRPr lang="en-US" dirty="0">
                        <a:solidFill>
                          <a:srgbClr val="595959"/>
                        </a:solidFill>
                      </a:endParaRPr>
                    </a:p>
                  </a:txBody>
                  <a:tcPr/>
                </a:tc>
                <a:tc>
                  <a:txBody>
                    <a:bodyPr/>
                    <a:lstStyle/>
                    <a:p>
                      <a:pPr algn="ctr"/>
                      <a:r>
                        <a:rPr lang="en-US" dirty="0" smtClean="0">
                          <a:solidFill>
                            <a:srgbClr val="595959"/>
                          </a:solidFill>
                        </a:rPr>
                        <a:t>1</a:t>
                      </a:r>
                      <a:endParaRPr lang="en-US" dirty="0">
                        <a:solidFill>
                          <a:srgbClr val="595959"/>
                        </a:solidFill>
                      </a:endParaRPr>
                    </a:p>
                  </a:txBody>
                  <a:tcPr/>
                </a:tc>
              </a:tr>
              <a:tr h="370840">
                <a:tc>
                  <a:txBody>
                    <a:bodyPr/>
                    <a:lstStyle/>
                    <a:p>
                      <a:r>
                        <a:rPr lang="en-US" dirty="0" smtClean="0">
                          <a:solidFill>
                            <a:schemeClr val="tx1">
                              <a:lumMod val="65000"/>
                              <a:lumOff val="35000"/>
                            </a:schemeClr>
                          </a:solidFill>
                        </a:rPr>
                        <a:t>Camera Movement</a:t>
                      </a:r>
                      <a:endParaRPr lang="en-US" dirty="0">
                        <a:solidFill>
                          <a:schemeClr val="tx1">
                            <a:lumMod val="65000"/>
                            <a:lumOff val="35000"/>
                          </a:schemeClr>
                        </a:solidFill>
                      </a:endParaRPr>
                    </a:p>
                  </a:txBody>
                  <a:tcPr/>
                </a:tc>
                <a:tc>
                  <a:txBody>
                    <a:bodyPr/>
                    <a:lstStyle/>
                    <a:p>
                      <a:pPr algn="ctr"/>
                      <a:r>
                        <a:rPr lang="en-US" dirty="0" smtClean="0">
                          <a:solidFill>
                            <a:srgbClr val="595959"/>
                          </a:solidFill>
                        </a:rPr>
                        <a:t>5</a:t>
                      </a:r>
                      <a:endParaRPr lang="en-US" dirty="0">
                        <a:solidFill>
                          <a:srgbClr val="595959"/>
                        </a:solidFill>
                      </a:endParaRPr>
                    </a:p>
                  </a:txBody>
                  <a:tcPr/>
                </a:tc>
                <a:tc>
                  <a:txBody>
                    <a:bodyPr/>
                    <a:lstStyle/>
                    <a:p>
                      <a:pPr algn="ctr"/>
                      <a:r>
                        <a:rPr lang="en-US" dirty="0" smtClean="0">
                          <a:solidFill>
                            <a:srgbClr val="595959"/>
                          </a:solidFill>
                        </a:rPr>
                        <a:t>4</a:t>
                      </a:r>
                      <a:endParaRPr lang="en-US" dirty="0">
                        <a:solidFill>
                          <a:srgbClr val="595959"/>
                        </a:solidFill>
                      </a:endParaRPr>
                    </a:p>
                  </a:txBody>
                  <a:tcPr/>
                </a:tc>
                <a:tc>
                  <a:txBody>
                    <a:bodyPr/>
                    <a:lstStyle/>
                    <a:p>
                      <a:pPr algn="ctr"/>
                      <a:r>
                        <a:rPr lang="en-US" dirty="0" smtClean="0">
                          <a:solidFill>
                            <a:srgbClr val="595959"/>
                          </a:solidFill>
                        </a:rPr>
                        <a:t>3</a:t>
                      </a:r>
                      <a:endParaRPr lang="en-US" dirty="0">
                        <a:solidFill>
                          <a:srgbClr val="595959"/>
                        </a:solidFill>
                      </a:endParaRPr>
                    </a:p>
                  </a:txBody>
                  <a:tcPr/>
                </a:tc>
                <a:tc>
                  <a:txBody>
                    <a:bodyPr/>
                    <a:lstStyle/>
                    <a:p>
                      <a:pPr algn="ctr"/>
                      <a:r>
                        <a:rPr lang="en-US" dirty="0" smtClean="0">
                          <a:solidFill>
                            <a:srgbClr val="595959"/>
                          </a:solidFill>
                        </a:rPr>
                        <a:t>2</a:t>
                      </a:r>
                      <a:endParaRPr lang="en-US" dirty="0">
                        <a:solidFill>
                          <a:srgbClr val="595959"/>
                        </a:solidFill>
                      </a:endParaRPr>
                    </a:p>
                  </a:txBody>
                  <a:tcPr/>
                </a:tc>
                <a:tc>
                  <a:txBody>
                    <a:bodyPr/>
                    <a:lstStyle/>
                    <a:p>
                      <a:pPr algn="ctr"/>
                      <a:r>
                        <a:rPr lang="en-US" dirty="0" smtClean="0">
                          <a:solidFill>
                            <a:srgbClr val="595959"/>
                          </a:solidFill>
                        </a:rPr>
                        <a:t>1</a:t>
                      </a:r>
                      <a:endParaRPr lang="en-US" dirty="0">
                        <a:solidFill>
                          <a:srgbClr val="595959"/>
                        </a:solidFill>
                      </a:endParaRPr>
                    </a:p>
                  </a:txBody>
                  <a:tcPr/>
                </a:tc>
              </a:tr>
              <a:tr h="370840">
                <a:tc>
                  <a:txBody>
                    <a:bodyPr/>
                    <a:lstStyle/>
                    <a:p>
                      <a:r>
                        <a:rPr lang="en-US" dirty="0" smtClean="0">
                          <a:solidFill>
                            <a:schemeClr val="tx1">
                              <a:lumMod val="65000"/>
                              <a:lumOff val="35000"/>
                            </a:schemeClr>
                          </a:solidFill>
                        </a:rPr>
                        <a:t>Editing</a:t>
                      </a:r>
                      <a:endParaRPr lang="en-US" dirty="0">
                        <a:solidFill>
                          <a:schemeClr val="tx1">
                            <a:lumMod val="65000"/>
                            <a:lumOff val="35000"/>
                          </a:schemeClr>
                        </a:solidFill>
                      </a:endParaRPr>
                    </a:p>
                  </a:txBody>
                  <a:tcPr/>
                </a:tc>
                <a:tc>
                  <a:txBody>
                    <a:bodyPr/>
                    <a:lstStyle/>
                    <a:p>
                      <a:pPr algn="ctr"/>
                      <a:r>
                        <a:rPr lang="en-US" dirty="0" smtClean="0">
                          <a:solidFill>
                            <a:srgbClr val="595959"/>
                          </a:solidFill>
                        </a:rPr>
                        <a:t>5</a:t>
                      </a:r>
                      <a:endParaRPr lang="en-US" dirty="0">
                        <a:solidFill>
                          <a:srgbClr val="595959"/>
                        </a:solidFill>
                      </a:endParaRPr>
                    </a:p>
                  </a:txBody>
                  <a:tcPr/>
                </a:tc>
                <a:tc>
                  <a:txBody>
                    <a:bodyPr/>
                    <a:lstStyle/>
                    <a:p>
                      <a:pPr algn="ctr"/>
                      <a:r>
                        <a:rPr lang="en-US" dirty="0" smtClean="0">
                          <a:solidFill>
                            <a:srgbClr val="595959"/>
                          </a:solidFill>
                        </a:rPr>
                        <a:t>4</a:t>
                      </a:r>
                      <a:endParaRPr lang="en-US" dirty="0">
                        <a:solidFill>
                          <a:srgbClr val="595959"/>
                        </a:solidFill>
                      </a:endParaRPr>
                    </a:p>
                  </a:txBody>
                  <a:tcPr/>
                </a:tc>
                <a:tc>
                  <a:txBody>
                    <a:bodyPr/>
                    <a:lstStyle/>
                    <a:p>
                      <a:pPr algn="ctr"/>
                      <a:r>
                        <a:rPr lang="en-US" dirty="0" smtClean="0">
                          <a:solidFill>
                            <a:srgbClr val="595959"/>
                          </a:solidFill>
                        </a:rPr>
                        <a:t>3</a:t>
                      </a:r>
                      <a:endParaRPr lang="en-US" dirty="0">
                        <a:solidFill>
                          <a:srgbClr val="595959"/>
                        </a:solidFill>
                      </a:endParaRPr>
                    </a:p>
                  </a:txBody>
                  <a:tcPr/>
                </a:tc>
                <a:tc>
                  <a:txBody>
                    <a:bodyPr/>
                    <a:lstStyle/>
                    <a:p>
                      <a:pPr algn="ctr"/>
                      <a:r>
                        <a:rPr lang="en-US" dirty="0" smtClean="0">
                          <a:solidFill>
                            <a:srgbClr val="595959"/>
                          </a:solidFill>
                        </a:rPr>
                        <a:t>2</a:t>
                      </a:r>
                      <a:endParaRPr lang="en-US" dirty="0">
                        <a:solidFill>
                          <a:srgbClr val="595959"/>
                        </a:solidFill>
                      </a:endParaRPr>
                    </a:p>
                  </a:txBody>
                  <a:tcPr/>
                </a:tc>
                <a:tc>
                  <a:txBody>
                    <a:bodyPr/>
                    <a:lstStyle/>
                    <a:p>
                      <a:pPr algn="ctr"/>
                      <a:r>
                        <a:rPr lang="en-US" dirty="0" smtClean="0">
                          <a:solidFill>
                            <a:srgbClr val="595959"/>
                          </a:solidFill>
                        </a:rPr>
                        <a:t>1</a:t>
                      </a:r>
                      <a:endParaRPr lang="en-US" dirty="0">
                        <a:solidFill>
                          <a:srgbClr val="595959"/>
                        </a:solidFill>
                      </a:endParaRPr>
                    </a:p>
                  </a:txBody>
                  <a:tcPr/>
                </a:tc>
              </a:tr>
            </a:tbl>
          </a:graphicData>
        </a:graphic>
      </p:graphicFrame>
    </p:spTree>
    <p:extLst>
      <p:ext uri="{BB962C8B-B14F-4D97-AF65-F5344CB8AC3E}">
        <p14:creationId xmlns:p14="http://schemas.microsoft.com/office/powerpoint/2010/main" val="31576442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“Grammar” of Video</a:t>
            </a:r>
            <a:endParaRPr lang="en-US" dirty="0"/>
          </a:p>
        </p:txBody>
      </p:sp>
      <p:sp>
        <p:nvSpPr>
          <p:cNvPr id="3" name="Content Placeholder 2"/>
          <p:cNvSpPr>
            <a:spLocks noGrp="1"/>
          </p:cNvSpPr>
          <p:nvPr>
            <p:ph idx="1"/>
          </p:nvPr>
        </p:nvSpPr>
        <p:spPr>
          <a:xfrm>
            <a:off x="314335" y="3012142"/>
            <a:ext cx="8449319" cy="3388658"/>
          </a:xfrm>
        </p:spPr>
        <p:txBody>
          <a:bodyPr numCol="1">
            <a:normAutofit/>
          </a:bodyPr>
          <a:lstStyle/>
          <a:p>
            <a:pPr marL="0" indent="0" algn="ctr">
              <a:buNone/>
            </a:pPr>
            <a:endParaRPr lang="en-US" dirty="0" smtClean="0"/>
          </a:p>
          <a:p>
            <a:pPr marL="0" indent="0" algn="ctr">
              <a:buNone/>
            </a:pPr>
            <a:r>
              <a:rPr lang="en-US" sz="1800" dirty="0" smtClean="0"/>
              <a:t>Frame</a:t>
            </a:r>
            <a:r>
              <a:rPr lang="en-US" dirty="0" smtClean="0"/>
              <a:t> </a:t>
            </a:r>
            <a:r>
              <a:rPr lang="en-US" dirty="0" smtClean="0">
                <a:latin typeface="Wingdings"/>
                <a:ea typeface="Wingdings"/>
                <a:cs typeface="Wingdings"/>
                <a:sym typeface="Wingdings"/>
              </a:rPr>
              <a:t> </a:t>
            </a:r>
            <a:r>
              <a:rPr lang="en-US" sz="2000" dirty="0" smtClean="0"/>
              <a:t>Shot</a:t>
            </a:r>
            <a:r>
              <a:rPr lang="en-US" dirty="0" smtClean="0"/>
              <a:t>  </a:t>
            </a:r>
            <a:r>
              <a:rPr lang="en-US" dirty="0" smtClean="0">
                <a:latin typeface="Wingdings"/>
                <a:ea typeface="Wingdings"/>
                <a:cs typeface="Wingdings"/>
                <a:sym typeface="Wingdings"/>
              </a:rPr>
              <a:t> </a:t>
            </a:r>
            <a:r>
              <a:rPr lang="en-US" dirty="0" smtClean="0"/>
              <a:t>Sequence </a:t>
            </a:r>
            <a:r>
              <a:rPr lang="en-US" dirty="0" smtClean="0">
                <a:latin typeface="Wingdings"/>
                <a:ea typeface="Wingdings"/>
                <a:cs typeface="Wingdings"/>
                <a:sym typeface="Wingdings"/>
              </a:rPr>
              <a:t> </a:t>
            </a:r>
            <a:r>
              <a:rPr lang="en-US" sz="3200" dirty="0" smtClean="0"/>
              <a:t>Scene</a:t>
            </a:r>
            <a:r>
              <a:rPr lang="en-US" dirty="0" smtClean="0"/>
              <a:t> </a:t>
            </a:r>
            <a:r>
              <a:rPr lang="en-US" dirty="0" smtClean="0">
                <a:latin typeface="Wingdings"/>
                <a:ea typeface="Wingdings"/>
                <a:cs typeface="Wingdings"/>
                <a:sym typeface="Wingdings"/>
              </a:rPr>
              <a:t> </a:t>
            </a:r>
            <a:r>
              <a:rPr lang="en-US" sz="3600" dirty="0" smtClean="0">
                <a:sym typeface="Wingdings"/>
              </a:rPr>
              <a:t>Video</a:t>
            </a:r>
            <a:endParaRPr lang="en-US" sz="3600" dirty="0" smtClean="0"/>
          </a:p>
        </p:txBody>
      </p:sp>
    </p:spTree>
    <p:extLst>
      <p:ext uri="{BB962C8B-B14F-4D97-AF65-F5344CB8AC3E}">
        <p14:creationId xmlns:p14="http://schemas.microsoft.com/office/powerpoint/2010/main" val="340222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Vocabulary</a:t>
            </a:r>
            <a:endParaRPr lang="en-US" dirty="0"/>
          </a:p>
        </p:txBody>
      </p:sp>
      <p:sp>
        <p:nvSpPr>
          <p:cNvPr id="3" name="Content Placeholder 2"/>
          <p:cNvSpPr>
            <a:spLocks noGrp="1"/>
          </p:cNvSpPr>
          <p:nvPr>
            <p:ph idx="1"/>
          </p:nvPr>
        </p:nvSpPr>
        <p:spPr>
          <a:xfrm>
            <a:off x="1106458" y="3168858"/>
            <a:ext cx="7323167" cy="3231942"/>
          </a:xfrm>
        </p:spPr>
        <p:txBody>
          <a:bodyPr numCol="2">
            <a:normAutofit fontScale="25000" lnSpcReduction="20000"/>
          </a:bodyPr>
          <a:lstStyle/>
          <a:p>
            <a:r>
              <a:rPr lang="en-US" sz="11200" dirty="0" smtClean="0"/>
              <a:t>Cut</a:t>
            </a:r>
          </a:p>
          <a:p>
            <a:r>
              <a:rPr lang="en-US" sz="11200" dirty="0" smtClean="0"/>
              <a:t>Trim </a:t>
            </a:r>
          </a:p>
          <a:p>
            <a:r>
              <a:rPr lang="en-US" sz="11200" dirty="0" smtClean="0"/>
              <a:t>Splice</a:t>
            </a:r>
          </a:p>
          <a:p>
            <a:r>
              <a:rPr lang="en-US" sz="11200" dirty="0" smtClean="0"/>
              <a:t>A</a:t>
            </a:r>
            <a:r>
              <a:rPr lang="en-US" sz="11200" dirty="0"/>
              <a:t>-</a:t>
            </a:r>
            <a:r>
              <a:rPr lang="en-US" sz="11200" dirty="0" smtClean="0"/>
              <a:t>Roll</a:t>
            </a:r>
          </a:p>
          <a:p>
            <a:r>
              <a:rPr lang="en-US" sz="11200" dirty="0" smtClean="0"/>
              <a:t>B</a:t>
            </a:r>
            <a:r>
              <a:rPr lang="en-US" sz="11200" dirty="0"/>
              <a:t>-</a:t>
            </a:r>
            <a:r>
              <a:rPr lang="en-US" sz="11200" dirty="0" smtClean="0"/>
              <a:t>Roll</a:t>
            </a:r>
          </a:p>
          <a:p>
            <a:r>
              <a:rPr lang="en-US" sz="11200" dirty="0" smtClean="0"/>
              <a:t>Jump Cut</a:t>
            </a:r>
          </a:p>
          <a:p>
            <a:r>
              <a:rPr lang="en-US" sz="11200" dirty="0" smtClean="0"/>
              <a:t>180° Rule</a:t>
            </a:r>
          </a:p>
          <a:p>
            <a:r>
              <a:rPr lang="en-US" sz="11200" dirty="0"/>
              <a:t>Continuity</a:t>
            </a:r>
          </a:p>
          <a:p>
            <a:endParaRPr lang="en-US" dirty="0" smtClean="0"/>
          </a:p>
        </p:txBody>
      </p:sp>
    </p:spTree>
    <p:extLst>
      <p:ext uri="{BB962C8B-B14F-4D97-AF65-F5344CB8AC3E}">
        <p14:creationId xmlns:p14="http://schemas.microsoft.com/office/powerpoint/2010/main" val="78272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a:t>
            </a:r>
            <a:endParaRPr lang="en-US" dirty="0"/>
          </a:p>
        </p:txBody>
      </p:sp>
      <p:sp>
        <p:nvSpPr>
          <p:cNvPr id="3" name="Content Placeholder 2"/>
          <p:cNvSpPr>
            <a:spLocks noGrp="1"/>
          </p:cNvSpPr>
          <p:nvPr>
            <p:ph idx="1"/>
          </p:nvPr>
        </p:nvSpPr>
        <p:spPr>
          <a:xfrm>
            <a:off x="398453" y="3501681"/>
            <a:ext cx="8239468" cy="2835156"/>
          </a:xfrm>
        </p:spPr>
        <p:txBody>
          <a:bodyPr/>
          <a:lstStyle/>
          <a:p>
            <a:r>
              <a:rPr lang="en-US" dirty="0" smtClean="0"/>
              <a:t>The process of deciding what will and will not be shown in the final video</a:t>
            </a:r>
          </a:p>
          <a:p>
            <a:pPr marL="0" indent="0">
              <a:buNone/>
            </a:pPr>
            <a:endParaRPr lang="en-US" dirty="0" smtClean="0"/>
          </a:p>
          <a:p>
            <a:r>
              <a:rPr lang="en-US" dirty="0" smtClean="0"/>
              <a:t>Deciding where you want one shot to end and the next to begin</a:t>
            </a:r>
          </a:p>
        </p:txBody>
      </p:sp>
      <p:pic>
        <p:nvPicPr>
          <p:cNvPr id="4" name="Picture 3" descr="sergei-eisenstein-editing-film-octob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770" y="736062"/>
            <a:ext cx="3601511" cy="2695988"/>
          </a:xfrm>
          <a:prstGeom prst="rect">
            <a:avLst/>
          </a:prstGeom>
        </p:spPr>
      </p:pic>
    </p:spTree>
    <p:extLst>
      <p:ext uri="{BB962C8B-B14F-4D97-AF65-F5344CB8AC3E}">
        <p14:creationId xmlns:p14="http://schemas.microsoft.com/office/powerpoint/2010/main" val="42728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a:t>
            </a:r>
            <a:endParaRPr lang="en-US" dirty="0"/>
          </a:p>
        </p:txBody>
      </p:sp>
      <p:sp>
        <p:nvSpPr>
          <p:cNvPr id="3" name="Content Placeholder 2"/>
          <p:cNvSpPr>
            <a:spLocks noGrp="1"/>
          </p:cNvSpPr>
          <p:nvPr>
            <p:ph idx="1"/>
          </p:nvPr>
        </p:nvSpPr>
        <p:spPr/>
        <p:txBody>
          <a:bodyPr/>
          <a:lstStyle/>
          <a:p>
            <a:r>
              <a:rPr lang="en-US" dirty="0"/>
              <a:t>T</a:t>
            </a:r>
            <a:r>
              <a:rPr lang="en-US" dirty="0" smtClean="0"/>
              <a:t>o </a:t>
            </a:r>
            <a:r>
              <a:rPr lang="en-US" dirty="0"/>
              <a:t>remove part of the beginning or end of a </a:t>
            </a:r>
            <a:r>
              <a:rPr lang="en-US" dirty="0" smtClean="0"/>
              <a:t>clip</a:t>
            </a:r>
            <a:endParaRPr lang="en-US" dirty="0"/>
          </a:p>
        </p:txBody>
      </p:sp>
      <p:pic>
        <p:nvPicPr>
          <p:cNvPr id="4" name="Picture 3" descr="Tri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023" y="4304357"/>
            <a:ext cx="7219520" cy="1266294"/>
          </a:xfrm>
          <a:prstGeom prst="rect">
            <a:avLst/>
          </a:prstGeom>
        </p:spPr>
      </p:pic>
    </p:spTree>
    <p:extLst>
      <p:ext uri="{BB962C8B-B14F-4D97-AF65-F5344CB8AC3E}">
        <p14:creationId xmlns:p14="http://schemas.microsoft.com/office/powerpoint/2010/main" val="2807311539"/>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1171</TotalTime>
  <Words>1249</Words>
  <Application>Microsoft Macintosh PowerPoint</Application>
  <PresentationFormat>On-screen Show (4:3)</PresentationFormat>
  <Paragraphs>239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Sky</vt:lpstr>
      <vt:lpstr>Editing and other types of Video Wizardry</vt:lpstr>
      <vt:lpstr>The iMovie Interface</vt:lpstr>
      <vt:lpstr>PowerPoint Presentation</vt:lpstr>
      <vt:lpstr>PowerPoint Presentation</vt:lpstr>
      <vt:lpstr>The “Grammar” of Video</vt:lpstr>
      <vt:lpstr>The “Grammar” of Video</vt:lpstr>
      <vt:lpstr>Editing Vocabulary</vt:lpstr>
      <vt:lpstr>Cut</vt:lpstr>
      <vt:lpstr>Trim</vt:lpstr>
      <vt:lpstr>Splice</vt:lpstr>
      <vt:lpstr>A-Roll and B-Roll: That’s how we roll</vt:lpstr>
      <vt:lpstr>Jump Cut</vt:lpstr>
      <vt:lpstr>“Shoot to edit”</vt:lpstr>
      <vt:lpstr>The 180° Rule</vt:lpstr>
      <vt:lpstr>The 180° Rule</vt:lpstr>
      <vt:lpstr>The 180° Rule</vt:lpstr>
      <vt:lpstr>The 180° Rule</vt:lpstr>
      <vt:lpstr>Practice: A Dialogue</vt:lpstr>
      <vt:lpstr>Practice: “Talking to Myself”</vt:lpstr>
      <vt:lpstr>Editing Vocabulary</vt:lpstr>
      <vt:lpstr>Continuity</vt:lpstr>
      <vt:lpstr>5 Types of Continuity</vt:lpstr>
      <vt:lpstr>Continuity of  Information</vt:lpstr>
      <vt:lpstr>Continuity of  Information</vt:lpstr>
      <vt:lpstr>“Your Editing Lacks Continuity”</vt:lpstr>
      <vt:lpstr>Continuity of Information</vt:lpstr>
      <vt:lpstr>Continuity of Information</vt:lpstr>
      <vt:lpstr>Continuity of Information</vt:lpstr>
      <vt:lpstr>Continuity of Information</vt:lpstr>
      <vt:lpstr>Continuity of Information</vt:lpstr>
      <vt:lpstr>Continuity of Look</vt:lpstr>
      <vt:lpstr>Continuity of Look</vt:lpstr>
      <vt:lpstr>Continuity of Look</vt:lpstr>
      <vt:lpstr>Continuity of Look</vt:lpstr>
      <vt:lpstr>Continuity of Look</vt:lpstr>
      <vt:lpstr>Continuity of Look</vt:lpstr>
      <vt:lpstr>Glance-object pair</vt:lpstr>
      <vt:lpstr>Glance-object pair</vt:lpstr>
      <vt:lpstr>Glance-object pair</vt:lpstr>
      <vt:lpstr>Glance-object pair</vt:lpstr>
      <vt:lpstr>Practice: Create a Glance-object pair</vt:lpstr>
      <vt:lpstr>Review: Continuity</vt:lpstr>
      <vt:lpstr>Review: Continuity</vt:lpstr>
      <vt:lpstr>Review: Continuity</vt:lpstr>
      <vt:lpstr>Continuity of Action</vt:lpstr>
      <vt:lpstr>Continuity of Action</vt:lpstr>
      <vt:lpstr>Continuity of Action</vt:lpstr>
      <vt:lpstr>Continuity of Action</vt:lpstr>
      <vt:lpstr>Continuity of Movement</vt:lpstr>
      <vt:lpstr>Continuity of Movement</vt:lpstr>
      <vt:lpstr>Continuity of Movement</vt:lpstr>
      <vt:lpstr>Continuity of Movement</vt:lpstr>
      <vt:lpstr>Continuity of Movement</vt:lpstr>
      <vt:lpstr>Continuity of Movement</vt:lpstr>
      <vt:lpstr>Continuity of Movement</vt:lpstr>
      <vt:lpstr>Continuity of Movement</vt:lpstr>
      <vt:lpstr>Continuity of Movement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and other types of Video Wizardry</dc:title>
  <dc:creator>Zack Cyphers</dc:creator>
  <cp:lastModifiedBy>Zack Cyphers</cp:lastModifiedBy>
  <cp:revision>74</cp:revision>
  <dcterms:created xsi:type="dcterms:W3CDTF">2012-10-14T16:14:38Z</dcterms:created>
  <dcterms:modified xsi:type="dcterms:W3CDTF">2012-12-02T22:01:01Z</dcterms:modified>
</cp:coreProperties>
</file>