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4" r:id="rId8"/>
    <p:sldId id="266" r:id="rId9"/>
    <p:sldId id="258" r:id="rId10"/>
    <p:sldId id="261" r:id="rId11"/>
    <p:sldId id="259" r:id="rId12"/>
    <p:sldId id="277" r:id="rId13"/>
    <p:sldId id="278" r:id="rId14"/>
    <p:sldId id="267" r:id="rId15"/>
    <p:sldId id="276" r:id="rId16"/>
    <p:sldId id="262" r:id="rId17"/>
    <p:sldId id="270" r:id="rId18"/>
    <p:sldId id="265" r:id="rId19"/>
    <p:sldId id="263" r:id="rId20"/>
    <p:sldId id="269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</p:grpSp>
      <p:sp>
        <p:nvSpPr>
          <p:cNvPr id="1609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09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C88A-086E-A841-9AF7-2A05B691A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1EC5-DB28-CC4B-99ED-06CF965B9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B650-0A63-6043-94A0-E3640FBF5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5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C78A6-5CB8-CB40-AD35-3F7361496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A07A-7D8D-5642-9273-6747A2328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1949-4DAA-6547-B106-78BD51C8E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1491-86A6-EA4F-8D53-E3B72AB87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AC2C-92BE-5B40-A9ED-3B70C287A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94CA-1C66-F344-B4DD-2B02B32FC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0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0061E-C775-2749-A8BE-7021C6328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DDEF-2029-8747-A9D7-0B8E1CD12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97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endParaRPr>
            </a:p>
          </p:txBody>
        </p:sp>
        <p:sp>
          <p:nvSpPr>
            <p:cNvPr id="1597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7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8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  <p:sp>
          <p:nvSpPr>
            <p:cNvPr id="1599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Arial" charset="0"/>
              </a:endParaRPr>
            </a:p>
          </p:txBody>
        </p:sp>
      </p:grpSp>
      <p:sp>
        <p:nvSpPr>
          <p:cNvPr id="1599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6CA7DD8-3F7D-1E4E-866D-70BA2167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9964" name="Rectangle 2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965" name="Rectangle 2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966" name="Rectangle 2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969" name="Rectangle 2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  <a:t>Everything </a:t>
            </a:r>
            <a:br>
              <a:rPr lang="en-US" sz="66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</a:br>
            <a:r>
              <a:rPr lang="en-US" sz="66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  <a:t>You Need</a:t>
            </a:r>
            <a:br>
              <a:rPr lang="en-US" sz="66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</a:br>
            <a:r>
              <a:rPr lang="en-US" sz="66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  <a:t>To Know</a:t>
            </a:r>
            <a:r>
              <a:rPr lang="en-US" sz="4800" dirty="0" smtClean="0">
                <a:solidFill>
                  <a:srgbClr val="92D050"/>
                </a:solidFill>
                <a:latin typeface="Arial Black" pitchFamily="34" charset="0"/>
                <a:ea typeface="+mj-ea"/>
              </a:rPr>
              <a:t> </a:t>
            </a:r>
            <a:r>
              <a:rPr lang="en-US" sz="4800" dirty="0" smtClean="0">
                <a:solidFill>
                  <a:srgbClr val="92D050"/>
                </a:solidFill>
                <a:ea typeface="+mj-ea"/>
              </a:rPr>
              <a:t/>
            </a:r>
            <a:br>
              <a:rPr lang="en-US" sz="4800" dirty="0" smtClean="0">
                <a:solidFill>
                  <a:srgbClr val="92D050"/>
                </a:solidFill>
                <a:ea typeface="+mj-ea"/>
              </a:rPr>
            </a:br>
            <a:endParaRPr lang="en-US" sz="4000" b="1" dirty="0" smtClean="0">
              <a:solidFill>
                <a:srgbClr val="92D050"/>
              </a:solidFill>
              <a:latin typeface="Bradley Hand ITC" pitchFamily="66" charset="0"/>
              <a:ea typeface="+mj-ea"/>
            </a:endParaRP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38972" y="4648200"/>
            <a:ext cx="91054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(or, at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least </a:t>
            </a:r>
            <a:r>
              <a:rPr lang="ja-JP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everything you need to know </a:t>
            </a: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on Day 2 of Video Communications</a:t>
            </a:r>
            <a:r>
              <a:rPr lang="ja-JP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Tripods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92D050"/>
                </a:solidFill>
                <a:latin typeface="Arial" charset="0"/>
                <a:cs typeface="Arial" charset="0"/>
              </a:rPr>
              <a:t>Shaky Footage is Useless.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How to Use: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Extending </a:t>
            </a:r>
            <a:r>
              <a:rPr lang="en-US" dirty="0" smtClean="0">
                <a:latin typeface="Arial" charset="0"/>
                <a:cs typeface="Arial" charset="0"/>
              </a:rPr>
              <a:t>and locking the legs</a:t>
            </a:r>
            <a:endParaRPr lang="en-US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Extending the Center Post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Removing the quick release plate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Installing the plate on camera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Using the plate to attach camera to tripod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Removing camera / plate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Storage of </a:t>
            </a:r>
            <a:r>
              <a:rPr lang="en-US" dirty="0" smtClean="0">
                <a:latin typeface="Arial" charset="0"/>
                <a:cs typeface="Arial" charset="0"/>
              </a:rPr>
              <a:t>tripod </a:t>
            </a:r>
            <a:r>
              <a:rPr lang="en-US" dirty="0">
                <a:latin typeface="Arial" charset="0"/>
                <a:cs typeface="Arial" charset="0"/>
              </a:rPr>
              <a:t>in </a:t>
            </a:r>
            <a:r>
              <a:rPr lang="en-US" dirty="0" smtClean="0">
                <a:latin typeface="Arial" charset="0"/>
                <a:cs typeface="Arial" charset="0"/>
              </a:rPr>
              <a:t>classroom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HD </a:t>
            </a:r>
            <a:r>
              <a:rPr lang="en-US" dirty="0">
                <a:latin typeface="Arial" charset="0"/>
                <a:cs typeface="Arial" charset="0"/>
              </a:rPr>
              <a:t>Cameras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Battery Installation / Removal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Power on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Record / Playback mode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Record mode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LCD </a:t>
            </a:r>
            <a:r>
              <a:rPr lang="en-US" dirty="0" err="1" smtClean="0">
                <a:ea typeface="+mn-ea"/>
              </a:rPr>
              <a:t>Touchscreen</a:t>
            </a:r>
            <a:endParaRPr lang="en-US" dirty="0" smtClean="0">
              <a:ea typeface="+mn-ea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Set to charge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Camera Settings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Auto/Manual	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Why would you want to set your camera to manual settings?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Camera Settings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Auto/Manual	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Why would you want to set your camera to manual settings?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Real filmmakers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NEVER</a:t>
            </a:r>
            <a:r>
              <a:rPr lang="en-US" dirty="0" smtClean="0">
                <a:ea typeface="+mn-ea"/>
              </a:rPr>
              <a:t> use the automatic setting!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08000"/>
            </a:gs>
            <a:gs pos="100000">
              <a:srgbClr val="FFFFFF"/>
            </a:gs>
          </a:gsLst>
          <a:lin ang="180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Arial" charset="0"/>
              </a:rPr>
              <a:t>View Screen Icons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>
                <a:ea typeface="+mn-ea"/>
              </a:rPr>
              <a:t>Time Code: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00:00:00:00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Hours : Minutes : Seconds : Frames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30 Frames per Second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08000"/>
            </a:gs>
            <a:gs pos="100000">
              <a:srgbClr val="FFFFFF"/>
            </a:gs>
          </a:gsLst>
          <a:lin ang="180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Arial" charset="0"/>
              </a:rPr>
              <a:t>View Screen Icons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>
                <a:ea typeface="+mn-ea"/>
              </a:rPr>
              <a:t>Time Code: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00:00:00:00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Hours : Minutes : Seconds : Frames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mtClean="0"/>
              <a:t>30 Frames per Second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08000"/>
            </a:gs>
            <a:gs pos="100000">
              <a:srgbClr val="FFFFFF"/>
            </a:gs>
          </a:gsLst>
          <a:lin ang="180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Arial" charset="0"/>
              </a:rPr>
              <a:t>Camcorder Functions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Zoom In / Out </a:t>
            </a:r>
            <a:r>
              <a:rPr lang="en-US" sz="1600" dirty="0">
                <a:latin typeface="Arial" charset="0"/>
                <a:cs typeface="Arial" charset="0"/>
              </a:rPr>
              <a:t>(use to set shot—if using during shot, zoom SLOWLY)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4:3 vs. 16:9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Easy vs. Program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cs typeface="Arial" charset="0"/>
              </a:rPr>
              <a:t>White Balance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cs typeface="Arial" charset="0"/>
              </a:rPr>
              <a:t>Presets for various lighting conditions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Record </a:t>
            </a:r>
            <a:r>
              <a:rPr lang="en-US" sz="2800" dirty="0" smtClean="0">
                <a:latin typeface="Arial" charset="0"/>
                <a:cs typeface="Arial" charset="0"/>
              </a:rPr>
              <a:t>Button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Arial" charset="0"/>
                <a:cs typeface="Arial" charset="0"/>
              </a:rPr>
              <a:t>Review for </a:t>
            </a:r>
            <a:r>
              <a:rPr lang="en-US" sz="4000" dirty="0" smtClean="0">
                <a:latin typeface="Arial" charset="0"/>
                <a:cs typeface="Arial" charset="0"/>
              </a:rPr>
              <a:t>Camera Skills </a:t>
            </a:r>
            <a:r>
              <a:rPr lang="en-US" sz="4000" dirty="0">
                <a:latin typeface="Arial" charset="0"/>
                <a:cs typeface="Arial" charset="0"/>
              </a:rPr>
              <a:t>Quiz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&amp; Hands-On Test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en-US" sz="2800" dirty="0" smtClean="0">
                <a:ea typeface="+mn-ea"/>
              </a:rPr>
              <a:t>Rules: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How does one leave the room for a class project?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What must one have in order to leave the room to shoot?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What places are you NEVER allowed to take cameras into?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What must you do in order to shoot in an occupied classroom?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24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24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Arial" charset="0"/>
                <a:cs typeface="Arial" charset="0"/>
              </a:rPr>
              <a:t>Review for </a:t>
            </a:r>
            <a:r>
              <a:rPr lang="en-US" sz="4000" dirty="0" smtClean="0">
                <a:latin typeface="Arial" charset="0"/>
                <a:cs typeface="Arial" charset="0"/>
              </a:rPr>
              <a:t>Camera Skills </a:t>
            </a:r>
            <a:r>
              <a:rPr lang="en-US" sz="4000" dirty="0">
                <a:latin typeface="Arial" charset="0"/>
                <a:cs typeface="Arial" charset="0"/>
              </a:rPr>
              <a:t>Quiz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&amp; Hands-On Test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dirty="0" smtClean="0">
                <a:ea typeface="+mn-ea"/>
              </a:rPr>
              <a:t>Equipment: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What does one do with the battery? The lens cap?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How are tripods stored? The plates?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What do you do with equipment that is not working properly?  When do you do this?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Who will be penalized if equipment is mistreated or used improperly?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Arial" charset="0"/>
                <a:cs typeface="Arial" charset="0"/>
              </a:rPr>
              <a:t>Review for </a:t>
            </a:r>
            <a:r>
              <a:rPr lang="en-US" sz="4000" dirty="0" smtClean="0">
                <a:latin typeface="Arial" charset="0"/>
                <a:cs typeface="Arial" charset="0"/>
              </a:rPr>
              <a:t>Camera Skills </a:t>
            </a:r>
            <a:r>
              <a:rPr lang="en-US" sz="4000" dirty="0">
                <a:latin typeface="Arial" charset="0"/>
                <a:cs typeface="Arial" charset="0"/>
              </a:rPr>
              <a:t>Quiz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&amp; Hands-On Test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Participation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Tests and Quizzes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Video Projects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On-location shooting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Equipment Usage: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What do the numbers in </a:t>
            </a:r>
            <a:r>
              <a:rPr lang="en-US" dirty="0" err="1">
                <a:latin typeface="Arial" charset="0"/>
                <a:cs typeface="Arial" charset="0"/>
              </a:rPr>
              <a:t>timecode</a:t>
            </a:r>
            <a:r>
              <a:rPr lang="en-US" dirty="0">
                <a:latin typeface="Arial" charset="0"/>
                <a:cs typeface="Arial" charset="0"/>
              </a:rPr>
              <a:t> represent?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How are cameras stored?  What does one do with the battery?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cs typeface="Arial" charset="0"/>
              </a:rPr>
              <a:t>How are tripods stored?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dirty="0" smtClean="0">
                <a:latin typeface="Arial" charset="0"/>
                <a:cs typeface="Arial" charset="0"/>
              </a:rPr>
              <a:t>Review for Camera Skills Quiz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&amp; Hands-On Test</a:t>
            </a:r>
            <a:endParaRPr lang="en-US" sz="4000" dirty="0">
              <a:latin typeface="Arial" charset="0"/>
              <a:cs typeface="Arial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Demonstrate that you can:</a:t>
            </a:r>
          </a:p>
          <a:p>
            <a:pPr lv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Put </a:t>
            </a:r>
            <a:r>
              <a:rPr lang="en-US" dirty="0">
                <a:latin typeface="Arial" charset="0"/>
                <a:cs typeface="Arial" charset="0"/>
              </a:rPr>
              <a:t>a camera on a tripod.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White Balance a camera.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Arial" charset="0"/>
                <a:cs typeface="Arial" charset="0"/>
              </a:rPr>
              <a:t>Review for </a:t>
            </a:r>
            <a:r>
              <a:rPr lang="en-US" sz="4000" dirty="0" smtClean="0">
                <a:latin typeface="Arial" charset="0"/>
                <a:cs typeface="Arial" charset="0"/>
              </a:rPr>
              <a:t>Camera Skills </a:t>
            </a:r>
            <a:r>
              <a:rPr lang="en-US" sz="4000" dirty="0">
                <a:latin typeface="Arial" charset="0"/>
                <a:cs typeface="Arial" charset="0"/>
              </a:rPr>
              <a:t>Quiz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&amp; Hands-On Test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does participation look like?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respect all class and school rules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are an active contributor during every class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do not sit on the sidelines while others do the work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offer your creative ideas to your group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consider the suggestions and ideas of others valuable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You will be quizzed weekly on your theory and technical knowledge in this class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Your quizzes will either be written or hands-on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Your finished films will make up the bulk of your grade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You will be assigned both individual and group projects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Assignments will be posted on </a:t>
            </a:r>
            <a:r>
              <a:rPr lang="en-US" sz="2400" dirty="0" smtClean="0">
                <a:solidFill>
                  <a:srgbClr val="92D050"/>
                </a:solidFill>
              </a:rPr>
              <a:t>cyphers.weebly.com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You will be given a rubric with specific criteria for each assignment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Projects must be completed and on time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On-location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Each student must complete </a:t>
            </a:r>
            <a:r>
              <a:rPr lang="en-US" sz="2400" dirty="0" smtClean="0">
                <a:solidFill>
                  <a:srgbClr val="92D050"/>
                </a:solidFill>
              </a:rPr>
              <a:t>2 on-location shoots</a:t>
            </a:r>
            <a:r>
              <a:rPr lang="en-US" sz="2400" dirty="0" smtClean="0"/>
              <a:t> per quarter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Get out and shoot!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On-locations can be: school sporting events, clubs, after school activities, community events, local cultural events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Rules and Regulations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92D050"/>
                </a:solidFill>
                <a:latin typeface="Arial" charset="0"/>
                <a:cs typeface="Arial" charset="0"/>
              </a:rPr>
              <a:t>The Big Rule:  </a:t>
            </a:r>
            <a:r>
              <a:rPr lang="en-US" sz="2800" dirty="0">
                <a:latin typeface="Arial" charset="0"/>
                <a:cs typeface="Arial" charset="0"/>
              </a:rPr>
              <a:t>show respect for all people, objects, and ideas</a:t>
            </a:r>
            <a:r>
              <a:rPr lang="en-US" sz="2800" dirty="0" smtClean="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Don</a:t>
            </a:r>
            <a:r>
              <a:rPr lang="ja-JP" altLang="en-US" sz="2400" dirty="0">
                <a:latin typeface="Arial" charset="0"/>
                <a:cs typeface="Arial" charset="0"/>
              </a:rPr>
              <a:t>’</a:t>
            </a:r>
            <a:r>
              <a:rPr lang="en-US" sz="2400" dirty="0">
                <a:latin typeface="Arial" charset="0"/>
                <a:cs typeface="Arial" charset="0"/>
              </a:rPr>
              <a:t>t abuse equipment.  Ever.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Don</a:t>
            </a:r>
            <a:r>
              <a:rPr lang="ja-JP" altLang="en-US" sz="2400" dirty="0">
                <a:latin typeface="Arial" charset="0"/>
                <a:cs typeface="Arial" charset="0"/>
              </a:rPr>
              <a:t>’</a:t>
            </a:r>
            <a:r>
              <a:rPr lang="en-US" sz="2400" dirty="0">
                <a:latin typeface="Arial" charset="0"/>
                <a:cs typeface="Arial" charset="0"/>
              </a:rPr>
              <a:t>t abuse people.  Ever.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Don</a:t>
            </a:r>
            <a:r>
              <a:rPr lang="ja-JP" altLang="en-US" sz="2400" dirty="0">
                <a:latin typeface="Arial" charset="0"/>
                <a:cs typeface="Arial" charset="0"/>
              </a:rPr>
              <a:t>’</a:t>
            </a:r>
            <a:r>
              <a:rPr lang="en-US" sz="2400" dirty="0">
                <a:latin typeface="Arial" charset="0"/>
                <a:cs typeface="Arial" charset="0"/>
              </a:rPr>
              <a:t>t abuse your privileges, or you will lose them.  No exceptions.  No explanations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endParaRPr lang="en-US" sz="24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cs typeface="Arial" charset="0"/>
              </a:rPr>
              <a:t> Going out of classroom to shoot. (Have a pass.)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Access </a:t>
            </a:r>
            <a:r>
              <a:rPr lang="en-US" sz="2000" dirty="0">
                <a:latin typeface="Arial" charset="0"/>
                <a:cs typeface="Arial" charset="0"/>
              </a:rPr>
              <a:t>to best equipment in the school. (Treat it better than you treat your own possessions.)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Failure to follow these rules may also result in the group not receiving credit for a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“In the Field”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92D050"/>
                </a:solidFill>
                <a:latin typeface="Arial" charset="0"/>
                <a:cs typeface="Arial" charset="0"/>
              </a:rPr>
              <a:t>Leaving the Room Procedure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Gear </a:t>
            </a:r>
            <a:r>
              <a:rPr lang="en-US" sz="2400" dirty="0" smtClean="0">
                <a:latin typeface="Arial" charset="0"/>
                <a:cs typeface="Arial" charset="0"/>
              </a:rPr>
              <a:t>signed </a:t>
            </a:r>
            <a:r>
              <a:rPr lang="en-US" sz="2400" dirty="0">
                <a:latin typeface="Arial" charset="0"/>
                <a:cs typeface="Arial" charset="0"/>
              </a:rPr>
              <a:t>out </a:t>
            </a:r>
            <a:r>
              <a:rPr lang="en-US" sz="2400" dirty="0" smtClean="0">
                <a:latin typeface="Arial" charset="0"/>
                <a:cs typeface="Arial" charset="0"/>
              </a:rPr>
              <a:t>in binder</a:t>
            </a:r>
            <a:endParaRPr lang="en-US" sz="24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Crew Pass must be visible</a:t>
            </a:r>
            <a:endParaRPr lang="en-US" sz="24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Request permission to go outside BEFORE leaving the room.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92D050"/>
                </a:solidFill>
                <a:latin typeface="Arial" charset="0"/>
                <a:cs typeface="Arial" charset="0"/>
              </a:rPr>
              <a:t>Behavior in the rest of the school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Disruption of others is never permissible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If you are not a working crew member, return to the room</a:t>
            </a:r>
            <a:endParaRPr lang="en-US" sz="24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92D050"/>
                </a:solidFill>
                <a:latin typeface="Arial" charset="0"/>
                <a:cs typeface="Arial" charset="0"/>
              </a:rPr>
              <a:t>Off-limits Locations: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Occupied classrooms/spaces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Locker </a:t>
            </a:r>
            <a:r>
              <a:rPr lang="en-US" sz="2400" dirty="0" smtClean="0">
                <a:latin typeface="Arial" charset="0"/>
                <a:cs typeface="Arial" charset="0"/>
              </a:rPr>
              <a:t>Rooms, </a:t>
            </a:r>
            <a:r>
              <a:rPr lang="en-US" sz="2400" dirty="0">
                <a:latin typeface="Arial" charset="0"/>
                <a:cs typeface="Arial" charset="0"/>
              </a:rPr>
              <a:t>Bathrooms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Cameras and Equipment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92D050"/>
                </a:solidFill>
                <a:latin typeface="Arial" charset="0"/>
                <a:cs typeface="Arial" charset="0"/>
              </a:rPr>
              <a:t>Inventory Control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Use only equipment that </a:t>
            </a:r>
            <a:r>
              <a:rPr lang="en-US" sz="2400" dirty="0" smtClean="0">
                <a:latin typeface="Arial" charset="0"/>
                <a:cs typeface="Arial" charset="0"/>
              </a:rPr>
              <a:t>you’ve </a:t>
            </a:r>
            <a:r>
              <a:rPr lang="en-US" sz="2400" dirty="0">
                <a:latin typeface="Arial" charset="0"/>
                <a:cs typeface="Arial" charset="0"/>
              </a:rPr>
              <a:t>been assigned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Arial" charset="0"/>
              </a:rPr>
              <a:t>Bring malfunctioning equipment to </a:t>
            </a:r>
            <a:r>
              <a:rPr lang="en-US" sz="2400" dirty="0" smtClean="0">
                <a:latin typeface="Arial" charset="0"/>
                <a:cs typeface="Arial" charset="0"/>
              </a:rPr>
              <a:t>Mr. C. </a:t>
            </a:r>
            <a:r>
              <a:rPr lang="en-US" sz="2400" dirty="0">
                <a:latin typeface="Arial" charset="0"/>
                <a:cs typeface="Arial" charset="0"/>
              </a:rPr>
              <a:t>immediately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Classroom rules</a:t>
            </a:r>
            <a:endParaRPr lang="en-US" sz="2800" dirty="0">
              <a:solidFill>
                <a:srgbClr val="92D050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Footage immediately uploaded</a:t>
            </a:r>
            <a:endParaRPr lang="en-US" sz="22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Cameras set </a:t>
            </a:r>
            <a:r>
              <a:rPr lang="en-US" sz="2200" dirty="0">
                <a:latin typeface="Arial" charset="0"/>
                <a:cs typeface="Arial" charset="0"/>
              </a:rPr>
              <a:t>to charge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Chairs pushed in and room returned to original condition</a:t>
            </a: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gital Dots 3">
    <a:dk1>
      <a:srgbClr val="70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600000"/>
    </a:accent2>
    <a:accent3>
      <a:srgbClr val="C0AAAA"/>
    </a:accent3>
    <a:accent4>
      <a:srgbClr val="DADADA"/>
    </a:accent4>
    <a:accent5>
      <a:srgbClr val="DBBEB6"/>
    </a:accent5>
    <a:accent6>
      <a:srgbClr val="560000"/>
    </a:accent6>
    <a:hlink>
      <a:srgbClr val="FFFF99"/>
    </a:hlink>
    <a:folHlink>
      <a:srgbClr val="D3A219"/>
    </a:folHlink>
  </a:clrScheme>
</a:themeOverride>
</file>

<file path=ppt/theme/themeOverride2.xml><?xml version="1.0" encoding="utf-8"?>
<a:themeOverride xmlns:a="http://schemas.openxmlformats.org/drawingml/2006/main">
  <a:clrScheme name="Digital Dots 3">
    <a:dk1>
      <a:srgbClr val="70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600000"/>
    </a:accent2>
    <a:accent3>
      <a:srgbClr val="C0AAAA"/>
    </a:accent3>
    <a:accent4>
      <a:srgbClr val="DADADA"/>
    </a:accent4>
    <a:accent5>
      <a:srgbClr val="DBBEB6"/>
    </a:accent5>
    <a:accent6>
      <a:srgbClr val="560000"/>
    </a:accent6>
    <a:hlink>
      <a:srgbClr val="FFFF99"/>
    </a:hlink>
    <a:folHlink>
      <a:srgbClr val="D3A219"/>
    </a:folHlink>
  </a:clrScheme>
</a:themeOverride>
</file>

<file path=ppt/theme/themeOverride3.xml><?xml version="1.0" encoding="utf-8"?>
<a:themeOverride xmlns:a="http://schemas.openxmlformats.org/drawingml/2006/main">
  <a:clrScheme name="Digital Dots 3">
    <a:dk1>
      <a:srgbClr val="70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600000"/>
    </a:accent2>
    <a:accent3>
      <a:srgbClr val="C0AAAA"/>
    </a:accent3>
    <a:accent4>
      <a:srgbClr val="DADADA"/>
    </a:accent4>
    <a:accent5>
      <a:srgbClr val="DBBEB6"/>
    </a:accent5>
    <a:accent6>
      <a:srgbClr val="560000"/>
    </a:accent6>
    <a:hlink>
      <a:srgbClr val="FFFF99"/>
    </a:hlink>
    <a:folHlink>
      <a:srgbClr val="D3A219"/>
    </a:folHlink>
  </a:clrScheme>
</a:themeOverride>
</file>

<file path=ppt/theme/themeOverride4.xml><?xml version="1.0" encoding="utf-8"?>
<a:themeOverride xmlns:a="http://schemas.openxmlformats.org/drawingml/2006/main">
  <a:clrScheme name="Digital Dots 3">
    <a:dk1>
      <a:srgbClr val="70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600000"/>
    </a:accent2>
    <a:accent3>
      <a:srgbClr val="C0AAAA"/>
    </a:accent3>
    <a:accent4>
      <a:srgbClr val="DADADA"/>
    </a:accent4>
    <a:accent5>
      <a:srgbClr val="DBBEB6"/>
    </a:accent5>
    <a:accent6>
      <a:srgbClr val="560000"/>
    </a:accent6>
    <a:hlink>
      <a:srgbClr val="FFFF99"/>
    </a:hlink>
    <a:folHlink>
      <a:srgbClr val="D3A219"/>
    </a:folHlink>
  </a:clrScheme>
</a:themeOverride>
</file>

<file path=ppt/theme/themeOverride5.xml><?xml version="1.0" encoding="utf-8"?>
<a:themeOverride xmlns:a="http://schemas.openxmlformats.org/drawingml/2006/main">
  <a:clrScheme name="Digital Dots 3">
    <a:dk1>
      <a:srgbClr val="70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600000"/>
    </a:accent2>
    <a:accent3>
      <a:srgbClr val="C0AAAA"/>
    </a:accent3>
    <a:accent4>
      <a:srgbClr val="DADADA"/>
    </a:accent4>
    <a:accent5>
      <a:srgbClr val="DBBEB6"/>
    </a:accent5>
    <a:accent6>
      <a:srgbClr val="560000"/>
    </a:accent6>
    <a:hlink>
      <a:srgbClr val="FFFF99"/>
    </a:hlink>
    <a:folHlink>
      <a:srgbClr val="D3A21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806</TotalTime>
  <Words>658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Digital Dots</vt:lpstr>
      <vt:lpstr>Everything  You Need To Know  </vt:lpstr>
      <vt:lpstr>Grades</vt:lpstr>
      <vt:lpstr>Participation</vt:lpstr>
      <vt:lpstr>Quizzes</vt:lpstr>
      <vt:lpstr>Video Projects</vt:lpstr>
      <vt:lpstr>On-location shooting</vt:lpstr>
      <vt:lpstr>Rules and Regulations</vt:lpstr>
      <vt:lpstr>“In the Field”</vt:lpstr>
      <vt:lpstr>Cameras and Equipment</vt:lpstr>
      <vt:lpstr>Tripods</vt:lpstr>
      <vt:lpstr>HD Cameras</vt:lpstr>
      <vt:lpstr>Camera Settings</vt:lpstr>
      <vt:lpstr>Camera Settings</vt:lpstr>
      <vt:lpstr>View Screen Icons</vt:lpstr>
      <vt:lpstr>View Screen Icons</vt:lpstr>
      <vt:lpstr>Camcorder Functions</vt:lpstr>
      <vt:lpstr>Review for Camera Skills Quiz &amp; Hands-On Test</vt:lpstr>
      <vt:lpstr>Review for Camera Skills Quiz &amp; Hands-On Test</vt:lpstr>
      <vt:lpstr>Review for Camera Skills Quiz &amp; Hands-On Test</vt:lpstr>
      <vt:lpstr>PowerPoint Presentation</vt:lpstr>
      <vt:lpstr>Review for Camera Skills Quiz &amp; Hands-On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Need To Know  (or, at least:  “everything you need to know on Day 2 of TV1)</dc:title>
  <dc:creator>Michelle Kramer</dc:creator>
  <cp:lastModifiedBy>DoDDS-E</cp:lastModifiedBy>
  <cp:revision>40</cp:revision>
  <cp:lastPrinted>1601-01-01T00:00:00Z</cp:lastPrinted>
  <dcterms:created xsi:type="dcterms:W3CDTF">2010-08-18T17:46:40Z</dcterms:created>
  <dcterms:modified xsi:type="dcterms:W3CDTF">2012-09-18T12:00:16Z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