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72" r:id="rId3"/>
    <p:sldId id="257" r:id="rId4"/>
    <p:sldId id="260" r:id="rId5"/>
    <p:sldId id="264" r:id="rId6"/>
    <p:sldId id="271" r:id="rId7"/>
    <p:sldId id="267" r:id="rId8"/>
    <p:sldId id="268" r:id="rId9"/>
    <p:sldId id="269" r:id="rId10"/>
    <p:sldId id="270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0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9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0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3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0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2E191-152B-FC4B-927A-A10B7B3883C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DF5F3-1944-8345-8B40-B8FF533C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1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82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Storytelling: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rgbClr val="FD400C"/>
                </a:solidFill>
              </a:rPr>
              <a:t>The Basics of Plot</a:t>
            </a:r>
            <a:endParaRPr lang="en-US" sz="6000" dirty="0">
              <a:solidFill>
                <a:srgbClr val="FD40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3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Plot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668"/>
            <a:ext cx="8407484" cy="249534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b="1" dirty="0" smtClean="0"/>
              <a:t>Exposition:</a:t>
            </a:r>
            <a:r>
              <a:rPr lang="en-US" sz="1600" dirty="0"/>
              <a:t>  </a:t>
            </a:r>
            <a:r>
              <a:rPr lang="en-US" sz="1600" dirty="0" smtClean="0"/>
              <a:t>The characters, setting and conflict (problem) are introduced.</a:t>
            </a:r>
          </a:p>
          <a:p>
            <a:pPr>
              <a:lnSpc>
                <a:spcPct val="170000"/>
              </a:lnSpc>
            </a:pPr>
            <a:r>
              <a:rPr lang="en-US" sz="1600" b="1" dirty="0" smtClean="0"/>
              <a:t>Rising Action:  </a:t>
            </a:r>
            <a:r>
              <a:rPr lang="en-US" sz="1600" dirty="0" smtClean="0"/>
              <a:t>The </a:t>
            </a:r>
            <a:r>
              <a:rPr lang="en-US" sz="1600" dirty="0"/>
              <a:t>series of conflicts and crisis in the story that lead to the </a:t>
            </a:r>
            <a:r>
              <a:rPr lang="en-US" sz="1600" dirty="0" smtClean="0"/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D400C"/>
                </a:solidFill>
              </a:rPr>
              <a:t>Climax</a:t>
            </a:r>
            <a:r>
              <a:rPr lang="en-US" sz="1600" b="1" dirty="0">
                <a:solidFill>
                  <a:srgbClr val="000000"/>
                </a:solidFill>
              </a:rPr>
              <a:t>: 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The </a:t>
            </a:r>
            <a:r>
              <a:rPr lang="en-US" sz="1600" dirty="0">
                <a:solidFill>
                  <a:srgbClr val="000000"/>
                </a:solidFill>
              </a:rPr>
              <a:t>turning point, the most intense moment—either mentally </a:t>
            </a:r>
            <a:r>
              <a:rPr lang="en-US" sz="1600" dirty="0" smtClean="0">
                <a:solidFill>
                  <a:srgbClr val="000000"/>
                </a:solidFill>
              </a:rPr>
              <a:t>physically.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000000"/>
                </a:solidFill>
              </a:rPr>
              <a:t>Falling Action</a:t>
            </a:r>
            <a:r>
              <a:rPr lang="en-US" sz="16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 The wind down. All </a:t>
            </a:r>
            <a:r>
              <a:rPr lang="en-US" sz="1600" dirty="0">
                <a:solidFill>
                  <a:srgbClr val="000000"/>
                </a:solidFill>
              </a:rPr>
              <a:t>of the action which follows the </a:t>
            </a:r>
            <a:r>
              <a:rPr lang="en-US" sz="1600" dirty="0" smtClean="0">
                <a:solidFill>
                  <a:srgbClr val="000000"/>
                </a:solidFill>
              </a:rPr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/>
              <a:t>Resolution: </a:t>
            </a:r>
            <a:r>
              <a:rPr lang="en-US" sz="1600" b="1" dirty="0" smtClean="0"/>
              <a:t> </a:t>
            </a:r>
            <a:r>
              <a:rPr lang="en-US" sz="1600" dirty="0" smtClean="0"/>
              <a:t>The </a:t>
            </a:r>
            <a:r>
              <a:rPr lang="en-US" sz="1600" dirty="0"/>
              <a:t>conclusion, the tying together of all of the </a:t>
            </a:r>
            <a:r>
              <a:rPr lang="en-US" sz="1600" dirty="0" smtClean="0"/>
              <a:t>threads.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05385" y="4300007"/>
            <a:ext cx="5136015" cy="1960623"/>
          </a:xfrm>
          <a:prstGeom prst="triangle">
            <a:avLst/>
          </a:prstGeom>
          <a:gradFill>
            <a:gsLst>
              <a:gs pos="0">
                <a:srgbClr val="800000"/>
              </a:gs>
              <a:gs pos="100000">
                <a:srgbClr val="FF66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3687681" y="3798712"/>
            <a:ext cx="166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Climax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9936" y="5969278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Exposition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36748" y="5941725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9379926">
            <a:off x="1954679" y="4778768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Rising Action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2257934">
            <a:off x="4600236" y="4877924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Falling 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833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498"/>
            <a:ext cx="8229600" cy="1706515"/>
          </a:xfrm>
        </p:spPr>
        <p:txBody>
          <a:bodyPr/>
          <a:lstStyle/>
          <a:p>
            <a:r>
              <a:rPr lang="en-US" dirty="0"/>
              <a:t>  </a:t>
            </a:r>
            <a:r>
              <a:rPr lang="en-US" sz="2800" dirty="0"/>
              <a:t>Conflict is the dramatic struggle between two forces in a </a:t>
            </a:r>
            <a:r>
              <a:rPr lang="en-US" sz="2800" dirty="0" smtClean="0"/>
              <a:t>story. </a:t>
            </a:r>
            <a:r>
              <a:rPr lang="en-US" sz="2800" dirty="0"/>
              <a:t> Without conflict, there is no plot.</a:t>
            </a:r>
          </a:p>
        </p:txBody>
      </p:sp>
      <p:pic>
        <p:nvPicPr>
          <p:cNvPr id="5" name="Picture 4" descr="Superman_Doomsday-fu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469" y="2598006"/>
            <a:ext cx="6393006" cy="413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5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Man vs. man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 vs. society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 vs. nature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 vs. 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9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82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Storytelling: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rgbClr val="FD400C"/>
                </a:solidFill>
              </a:rPr>
              <a:t>The Basics of Plot</a:t>
            </a:r>
            <a:endParaRPr lang="en-US" sz="6000" dirty="0">
              <a:solidFill>
                <a:srgbClr val="FD400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8894"/>
            <a:ext cx="7772400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Plot: </a:t>
            </a:r>
            <a:r>
              <a:rPr lang="en-US" dirty="0" smtClean="0"/>
              <a:t>The structure of the story. The plot is the arrangement or order of the events in a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5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linear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5796" y="1600200"/>
            <a:ext cx="5701004" cy="50057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10000"/>
              </a:lnSpc>
            </a:pPr>
            <a:r>
              <a:rPr lang="en-US" dirty="0" smtClean="0"/>
              <a:t>Chronological</a:t>
            </a:r>
          </a:p>
          <a:p>
            <a:pPr>
              <a:lnSpc>
                <a:spcPct val="210000"/>
              </a:lnSpc>
            </a:pPr>
            <a:r>
              <a:rPr lang="en-US" dirty="0" smtClean="0"/>
              <a:t>Flashback</a:t>
            </a:r>
          </a:p>
          <a:p>
            <a:pPr>
              <a:lnSpc>
                <a:spcPct val="210000"/>
              </a:lnSpc>
            </a:pPr>
            <a:r>
              <a:rPr lang="en-US" i="1" dirty="0" smtClean="0"/>
              <a:t>In medias res </a:t>
            </a:r>
            <a:r>
              <a:rPr lang="en-US" sz="2800" dirty="0" smtClean="0"/>
              <a:t>(In the middle of things)</a:t>
            </a:r>
            <a:r>
              <a:rPr lang="en-US" sz="2800" i="1" dirty="0" smtClean="0"/>
              <a:t> </a:t>
            </a:r>
            <a:r>
              <a:rPr lang="en-US" dirty="0" smtClean="0"/>
              <a:t>– </a:t>
            </a:r>
            <a:r>
              <a:rPr lang="en-US" sz="2400" dirty="0" smtClean="0"/>
              <a:t>when the story starts in the middle of the action without much exposition.</a:t>
            </a:r>
            <a:endParaRPr lang="en-US" sz="2400" i="1" dirty="0"/>
          </a:p>
        </p:txBody>
      </p:sp>
      <p:pic>
        <p:nvPicPr>
          <p:cNvPr id="4" name="Picture 3" descr="Wat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10" y="1038881"/>
            <a:ext cx="1601274" cy="1601274"/>
          </a:xfrm>
          <a:prstGeom prst="rect">
            <a:avLst/>
          </a:prstGeom>
        </p:spPr>
      </p:pic>
      <p:pic>
        <p:nvPicPr>
          <p:cNvPr id="5" name="Picture 4" descr="tap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3" y="2874096"/>
            <a:ext cx="1582026" cy="995056"/>
          </a:xfrm>
          <a:prstGeom prst="rect">
            <a:avLst/>
          </a:prstGeom>
        </p:spPr>
      </p:pic>
      <p:pic>
        <p:nvPicPr>
          <p:cNvPr id="6" name="Picture 5" descr="house-on-fire-817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5" y="4166322"/>
            <a:ext cx="2839005" cy="20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2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Aristotle’s </a:t>
            </a:r>
            <a:r>
              <a:rPr lang="en-US" i="1" dirty="0" smtClean="0"/>
              <a:t>Unified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818"/>
            <a:ext cx="8229600" cy="1701534"/>
          </a:xfrm>
        </p:spPr>
        <p:txBody>
          <a:bodyPr>
            <a:noAutofit/>
          </a:bodyPr>
          <a:lstStyle/>
          <a:p>
            <a:r>
              <a:rPr lang="en-US" sz="1800" dirty="0"/>
              <a:t>The basic triangle-shaped plot structure was described by Aristotle in 350 </a:t>
            </a:r>
            <a:r>
              <a:rPr lang="en-US" sz="1800" dirty="0" smtClean="0"/>
              <a:t>BCE.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Aristotle </a:t>
            </a:r>
            <a:r>
              <a:rPr lang="en-US" sz="1800" dirty="0"/>
              <a:t>defined plot as comprised of three parts: </a:t>
            </a:r>
            <a:r>
              <a:rPr lang="en-US" sz="1800" b="1" dirty="0">
                <a:solidFill>
                  <a:srgbClr val="FD400C"/>
                </a:solidFill>
              </a:rPr>
              <a:t>beginning</a:t>
            </a:r>
            <a:r>
              <a:rPr lang="en-US" sz="1800" b="1" dirty="0"/>
              <a:t>, </a:t>
            </a:r>
            <a:r>
              <a:rPr lang="en-US" sz="1800" b="1" dirty="0">
                <a:solidFill>
                  <a:srgbClr val="FD400C"/>
                </a:solidFill>
              </a:rPr>
              <a:t>middle</a:t>
            </a:r>
            <a:r>
              <a:rPr lang="en-US" sz="1800" b="1" dirty="0"/>
              <a:t>, </a:t>
            </a:r>
            <a:r>
              <a:rPr lang="en-US" sz="1800" dirty="0"/>
              <a:t>and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FD400C"/>
                </a:solidFill>
              </a:rPr>
              <a:t>end</a:t>
            </a:r>
            <a:r>
              <a:rPr lang="en-US" sz="1800" dirty="0"/>
              <a:t>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Aristotle </a:t>
            </a:r>
            <a:r>
              <a:rPr lang="en-US" sz="1800" dirty="0"/>
              <a:t>called </a:t>
            </a:r>
            <a:r>
              <a:rPr lang="en-US" sz="1800" dirty="0" smtClean="0"/>
              <a:t>this </a:t>
            </a:r>
            <a:r>
              <a:rPr lang="en-US" sz="1800" dirty="0"/>
              <a:t>narrative structure a </a:t>
            </a:r>
            <a:r>
              <a:rPr lang="en-US" sz="1800" i="1" dirty="0">
                <a:solidFill>
                  <a:srgbClr val="FD400C"/>
                </a:solidFill>
              </a:rPr>
              <a:t>unified plot</a:t>
            </a:r>
            <a:r>
              <a:rPr lang="en-US" sz="1800" dirty="0"/>
              <a:t>. The parts of a unified plot are linear, leading from one to the next in a cause and effect </a:t>
            </a:r>
            <a:r>
              <a:rPr lang="en-US" sz="1800" dirty="0" smtClean="0"/>
              <a:t>chain </a:t>
            </a:r>
            <a:r>
              <a:rPr lang="en-US" sz="1800" dirty="0"/>
              <a:t>as it </a:t>
            </a:r>
            <a:r>
              <a:rPr lang="en-US" sz="1800" dirty="0" smtClean="0"/>
              <a:t>builds </a:t>
            </a:r>
            <a:r>
              <a:rPr lang="en-US" sz="1800" dirty="0"/>
              <a:t>toward the solution of a conflict or crisis.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Isosceles Triangle 3"/>
          <p:cNvSpPr/>
          <p:nvPr/>
        </p:nvSpPr>
        <p:spPr>
          <a:xfrm>
            <a:off x="2005385" y="4300007"/>
            <a:ext cx="5136015" cy="1960623"/>
          </a:xfrm>
          <a:prstGeom prst="triangle">
            <a:avLst/>
          </a:prstGeom>
          <a:gradFill>
            <a:gsLst>
              <a:gs pos="0">
                <a:srgbClr val="800000"/>
              </a:gs>
              <a:gs pos="100000">
                <a:srgbClr val="FF66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87681" y="3887832"/>
            <a:ext cx="166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Middle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5372" y="5946998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Beginning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4799" y="5941725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393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Plot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668"/>
            <a:ext cx="8407484" cy="249534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b="1" dirty="0" smtClean="0">
                <a:solidFill>
                  <a:srgbClr val="FFFFFF"/>
                </a:solidFill>
              </a:rPr>
              <a:t>Exposition:</a:t>
            </a:r>
            <a:r>
              <a:rPr lang="en-US" sz="1600" dirty="0">
                <a:solidFill>
                  <a:srgbClr val="FFFFFF"/>
                </a:solidFill>
              </a:rPr>
              <a:t>  </a:t>
            </a:r>
            <a:r>
              <a:rPr lang="en-US" sz="1600" dirty="0" smtClean="0">
                <a:solidFill>
                  <a:srgbClr val="FFFFFF"/>
                </a:solidFill>
              </a:rPr>
              <a:t>The characters and setting are introduced.</a:t>
            </a:r>
          </a:p>
          <a:p>
            <a:pPr>
              <a:lnSpc>
                <a:spcPct val="17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Rising Action:  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</a:rPr>
              <a:t>series of conflicts and crisis in the story that lead to the </a:t>
            </a:r>
            <a:r>
              <a:rPr lang="en-US" sz="1600" dirty="0" smtClean="0">
                <a:solidFill>
                  <a:schemeClr val="bg1"/>
                </a:solidFill>
              </a:rPr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chemeClr val="bg1"/>
                </a:solidFill>
              </a:rPr>
              <a:t>Climax: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</a:rPr>
              <a:t>turning point, the most intense moment—either mentally </a:t>
            </a:r>
            <a:r>
              <a:rPr lang="en-US" sz="1600" dirty="0" smtClean="0">
                <a:solidFill>
                  <a:schemeClr val="bg1"/>
                </a:solidFill>
              </a:rPr>
              <a:t>physically.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chemeClr val="bg1"/>
                </a:solidFill>
              </a:rPr>
              <a:t>Falling Action</a:t>
            </a:r>
            <a:r>
              <a:rPr lang="en-US" sz="1600" b="1" dirty="0" smtClean="0">
                <a:solidFill>
                  <a:schemeClr val="bg1"/>
                </a:solidFill>
              </a:rPr>
              <a:t>: </a:t>
            </a:r>
            <a:r>
              <a:rPr lang="en-US" sz="1600" dirty="0" smtClean="0">
                <a:solidFill>
                  <a:schemeClr val="bg1"/>
                </a:solidFill>
              </a:rPr>
              <a:t> The wind down. All </a:t>
            </a:r>
            <a:r>
              <a:rPr lang="en-US" sz="1600" dirty="0">
                <a:solidFill>
                  <a:schemeClr val="bg1"/>
                </a:solidFill>
              </a:rPr>
              <a:t>of the action which follows the </a:t>
            </a:r>
            <a:r>
              <a:rPr lang="en-US" sz="1600" dirty="0" smtClean="0">
                <a:solidFill>
                  <a:schemeClr val="bg1"/>
                </a:solidFill>
              </a:rPr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chemeClr val="bg1"/>
                </a:solidFill>
              </a:rPr>
              <a:t>Resolution: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</a:rPr>
              <a:t>conclusion, the tying together of all of the </a:t>
            </a:r>
            <a:r>
              <a:rPr lang="en-US" sz="1600" dirty="0" smtClean="0">
                <a:solidFill>
                  <a:schemeClr val="bg1"/>
                </a:solidFill>
              </a:rPr>
              <a:t>threads.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05385" y="4300007"/>
            <a:ext cx="5136015" cy="1960623"/>
          </a:xfrm>
          <a:prstGeom prst="triangle">
            <a:avLst/>
          </a:prstGeom>
          <a:gradFill>
            <a:gsLst>
              <a:gs pos="0">
                <a:srgbClr val="800000"/>
              </a:gs>
              <a:gs pos="100000">
                <a:srgbClr val="FF66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3687681" y="3798712"/>
            <a:ext cx="166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Climax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9936" y="5969278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Exposition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36748" y="5941725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9379926">
            <a:off x="1954679" y="4778768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Rising Action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2257934">
            <a:off x="4600236" y="4877924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Falling 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511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Plot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668"/>
            <a:ext cx="8407484" cy="249534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b="1" dirty="0" smtClean="0"/>
              <a:t>Exposition:</a:t>
            </a:r>
            <a:r>
              <a:rPr lang="en-US" sz="1600" dirty="0"/>
              <a:t>  </a:t>
            </a:r>
            <a:r>
              <a:rPr lang="en-US" sz="1600" dirty="0" smtClean="0"/>
              <a:t>The characters and setting are introduced.</a:t>
            </a:r>
          </a:p>
          <a:p>
            <a:pPr>
              <a:lnSpc>
                <a:spcPct val="17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Rising Action:  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</a:rPr>
              <a:t>series of conflicts and crisis in the story that lead to the </a:t>
            </a:r>
            <a:r>
              <a:rPr lang="en-US" sz="1600" dirty="0" smtClean="0">
                <a:solidFill>
                  <a:schemeClr val="bg1"/>
                </a:solidFill>
              </a:rPr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chemeClr val="bg1"/>
                </a:solidFill>
              </a:rPr>
              <a:t>Climax: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</a:rPr>
              <a:t>turning point, the most intense moment—either mentally </a:t>
            </a:r>
            <a:r>
              <a:rPr lang="en-US" sz="1600" dirty="0" smtClean="0">
                <a:solidFill>
                  <a:schemeClr val="bg1"/>
                </a:solidFill>
              </a:rPr>
              <a:t>physically.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chemeClr val="bg1"/>
                </a:solidFill>
              </a:rPr>
              <a:t>Falling Action</a:t>
            </a:r>
            <a:r>
              <a:rPr lang="en-US" sz="1600" b="1" dirty="0" smtClean="0">
                <a:solidFill>
                  <a:schemeClr val="bg1"/>
                </a:solidFill>
              </a:rPr>
              <a:t>: </a:t>
            </a:r>
            <a:r>
              <a:rPr lang="en-US" sz="1600" dirty="0" smtClean="0">
                <a:solidFill>
                  <a:schemeClr val="bg1"/>
                </a:solidFill>
              </a:rPr>
              <a:t> The wind down. All </a:t>
            </a:r>
            <a:r>
              <a:rPr lang="en-US" sz="1600" dirty="0">
                <a:solidFill>
                  <a:schemeClr val="bg1"/>
                </a:solidFill>
              </a:rPr>
              <a:t>of the action which follows the </a:t>
            </a:r>
            <a:r>
              <a:rPr lang="en-US" sz="1600" dirty="0" smtClean="0">
                <a:solidFill>
                  <a:schemeClr val="bg1"/>
                </a:solidFill>
              </a:rPr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chemeClr val="bg1"/>
                </a:solidFill>
              </a:rPr>
              <a:t>Resolution: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</a:rPr>
              <a:t>conclusion, the tying together of all of the </a:t>
            </a:r>
            <a:r>
              <a:rPr lang="en-US" sz="1600" dirty="0" smtClean="0">
                <a:solidFill>
                  <a:schemeClr val="bg1"/>
                </a:solidFill>
              </a:rPr>
              <a:t>threads.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05385" y="4300007"/>
            <a:ext cx="5136015" cy="1960623"/>
          </a:xfrm>
          <a:prstGeom prst="triangle">
            <a:avLst/>
          </a:prstGeom>
          <a:gradFill>
            <a:gsLst>
              <a:gs pos="0">
                <a:srgbClr val="800000"/>
              </a:gs>
              <a:gs pos="100000">
                <a:srgbClr val="FF66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3687681" y="3798712"/>
            <a:ext cx="166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Climax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9936" y="5969278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Exposition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36748" y="5941725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9379926">
            <a:off x="1954679" y="4778768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Rising Action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2257934">
            <a:off x="4600236" y="4877924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Falling 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660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Plot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668"/>
            <a:ext cx="8407484" cy="249534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b="1" dirty="0" smtClean="0"/>
              <a:t>Exposition:</a:t>
            </a:r>
            <a:r>
              <a:rPr lang="en-US" sz="1600" dirty="0"/>
              <a:t>  </a:t>
            </a:r>
            <a:r>
              <a:rPr lang="en-US" sz="1600" dirty="0" smtClean="0"/>
              <a:t>The characters and setting are introduced.</a:t>
            </a:r>
          </a:p>
          <a:p>
            <a:pPr>
              <a:lnSpc>
                <a:spcPct val="170000"/>
              </a:lnSpc>
            </a:pPr>
            <a:r>
              <a:rPr lang="en-US" sz="1600" b="1" dirty="0" smtClean="0"/>
              <a:t>Rising Action:  </a:t>
            </a:r>
            <a:r>
              <a:rPr lang="en-US" sz="1600" dirty="0" smtClean="0"/>
              <a:t>The </a:t>
            </a:r>
            <a:r>
              <a:rPr lang="en-US" sz="1600" dirty="0"/>
              <a:t>series of conflicts and crisis in the story that lead to the </a:t>
            </a:r>
            <a:r>
              <a:rPr lang="en-US" sz="1600" dirty="0" smtClean="0"/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Climax: 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The </a:t>
            </a:r>
            <a:r>
              <a:rPr lang="en-US" sz="1600" dirty="0">
                <a:solidFill>
                  <a:srgbClr val="FFFFFF"/>
                </a:solidFill>
              </a:rPr>
              <a:t>turning point, the most intense moment—either mentally </a:t>
            </a:r>
            <a:r>
              <a:rPr lang="en-US" sz="1600" dirty="0" smtClean="0">
                <a:solidFill>
                  <a:srgbClr val="FFFFFF"/>
                </a:solidFill>
              </a:rPr>
              <a:t>physically.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Falling Action</a:t>
            </a:r>
            <a:r>
              <a:rPr lang="en-US" sz="1600" b="1" dirty="0" smtClean="0">
                <a:solidFill>
                  <a:srgbClr val="FFFFFF"/>
                </a:solidFill>
              </a:rPr>
              <a:t>: </a:t>
            </a:r>
            <a:r>
              <a:rPr lang="en-US" sz="1600" dirty="0" smtClean="0">
                <a:solidFill>
                  <a:srgbClr val="FFFFFF"/>
                </a:solidFill>
              </a:rPr>
              <a:t> The wind down. All </a:t>
            </a:r>
            <a:r>
              <a:rPr lang="en-US" sz="1600" dirty="0">
                <a:solidFill>
                  <a:srgbClr val="FFFFFF"/>
                </a:solidFill>
              </a:rPr>
              <a:t>of the action which follows the </a:t>
            </a:r>
            <a:r>
              <a:rPr lang="en-US" sz="1600" dirty="0" smtClean="0">
                <a:solidFill>
                  <a:srgbClr val="FFFFFF"/>
                </a:solidFill>
              </a:rPr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Resolution: 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The </a:t>
            </a:r>
            <a:r>
              <a:rPr lang="en-US" sz="1600" dirty="0">
                <a:solidFill>
                  <a:srgbClr val="FFFFFF"/>
                </a:solidFill>
              </a:rPr>
              <a:t>conclusion, the tying together of all of the </a:t>
            </a:r>
            <a:r>
              <a:rPr lang="en-US" sz="1600" dirty="0" smtClean="0">
                <a:solidFill>
                  <a:srgbClr val="FFFFFF"/>
                </a:solidFill>
              </a:rPr>
              <a:t>threads.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05385" y="4300007"/>
            <a:ext cx="5136015" cy="1960623"/>
          </a:xfrm>
          <a:prstGeom prst="triangle">
            <a:avLst/>
          </a:prstGeom>
          <a:gradFill>
            <a:gsLst>
              <a:gs pos="0">
                <a:srgbClr val="800000"/>
              </a:gs>
              <a:gs pos="100000">
                <a:srgbClr val="FF66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3687681" y="3798712"/>
            <a:ext cx="166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Climax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9936" y="5969278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Exposition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36748" y="5941725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9379926">
            <a:off x="1954679" y="4778768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Rising Action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2257934">
            <a:off x="4600236" y="4877924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Falling 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40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Plot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668"/>
            <a:ext cx="8407484" cy="249534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b="1" dirty="0" smtClean="0"/>
              <a:t>Exposition:</a:t>
            </a:r>
            <a:r>
              <a:rPr lang="en-US" sz="1600" dirty="0"/>
              <a:t>  </a:t>
            </a:r>
            <a:r>
              <a:rPr lang="en-US" sz="1600" dirty="0" smtClean="0"/>
              <a:t>The characters and setting are introduced.</a:t>
            </a:r>
          </a:p>
          <a:p>
            <a:pPr>
              <a:lnSpc>
                <a:spcPct val="170000"/>
              </a:lnSpc>
            </a:pPr>
            <a:r>
              <a:rPr lang="en-US" sz="1600" b="1" dirty="0" smtClean="0"/>
              <a:t>Rising Action:  </a:t>
            </a:r>
            <a:r>
              <a:rPr lang="en-US" sz="1600" dirty="0" smtClean="0"/>
              <a:t>The </a:t>
            </a:r>
            <a:r>
              <a:rPr lang="en-US" sz="1600" dirty="0"/>
              <a:t>series of conflicts and crisis in the story that lead to the </a:t>
            </a:r>
            <a:r>
              <a:rPr lang="en-US" sz="1600" dirty="0" smtClean="0"/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D400C"/>
                </a:solidFill>
              </a:rPr>
              <a:t>Climax</a:t>
            </a:r>
            <a:r>
              <a:rPr lang="en-US" sz="1600" b="1" dirty="0">
                <a:solidFill>
                  <a:srgbClr val="000000"/>
                </a:solidFill>
              </a:rPr>
              <a:t>: 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The </a:t>
            </a:r>
            <a:r>
              <a:rPr lang="en-US" sz="1600" dirty="0">
                <a:solidFill>
                  <a:srgbClr val="000000"/>
                </a:solidFill>
              </a:rPr>
              <a:t>turning point, the most intense moment—either mentally </a:t>
            </a:r>
            <a:r>
              <a:rPr lang="en-US" sz="1600" dirty="0" smtClean="0">
                <a:solidFill>
                  <a:srgbClr val="000000"/>
                </a:solidFill>
              </a:rPr>
              <a:t>physically.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Falling Action</a:t>
            </a:r>
            <a:r>
              <a:rPr lang="en-US" sz="1600" b="1" dirty="0" smtClean="0">
                <a:solidFill>
                  <a:srgbClr val="FFFFFF"/>
                </a:solidFill>
              </a:rPr>
              <a:t>: </a:t>
            </a:r>
            <a:r>
              <a:rPr lang="en-US" sz="1600" dirty="0" smtClean="0">
                <a:solidFill>
                  <a:srgbClr val="FFFFFF"/>
                </a:solidFill>
              </a:rPr>
              <a:t> The wind down. All </a:t>
            </a:r>
            <a:r>
              <a:rPr lang="en-US" sz="1600" dirty="0">
                <a:solidFill>
                  <a:srgbClr val="FFFFFF"/>
                </a:solidFill>
              </a:rPr>
              <a:t>of the action which follows the </a:t>
            </a:r>
            <a:r>
              <a:rPr lang="en-US" sz="1600" dirty="0" smtClean="0">
                <a:solidFill>
                  <a:srgbClr val="FFFFFF"/>
                </a:solidFill>
              </a:rPr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Resolution: 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The </a:t>
            </a:r>
            <a:r>
              <a:rPr lang="en-US" sz="1600" dirty="0">
                <a:solidFill>
                  <a:srgbClr val="FFFFFF"/>
                </a:solidFill>
              </a:rPr>
              <a:t>conclusion, the tying together of all of the </a:t>
            </a:r>
            <a:r>
              <a:rPr lang="en-US" sz="1600" dirty="0" smtClean="0">
                <a:solidFill>
                  <a:srgbClr val="FFFFFF"/>
                </a:solidFill>
              </a:rPr>
              <a:t>threads.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05385" y="4300007"/>
            <a:ext cx="5136015" cy="1960623"/>
          </a:xfrm>
          <a:prstGeom prst="triangle">
            <a:avLst/>
          </a:prstGeom>
          <a:gradFill>
            <a:gsLst>
              <a:gs pos="0">
                <a:srgbClr val="800000"/>
              </a:gs>
              <a:gs pos="100000">
                <a:srgbClr val="FF66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3687681" y="3798712"/>
            <a:ext cx="166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Climax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9936" y="5969278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Exposition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36748" y="5941725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9379926">
            <a:off x="1954679" y="4778768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Rising Action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2257934">
            <a:off x="4600236" y="4877924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Falling 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47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Plot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668"/>
            <a:ext cx="8407484" cy="249534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b="1" dirty="0" smtClean="0"/>
              <a:t>Exposition:</a:t>
            </a:r>
            <a:r>
              <a:rPr lang="en-US" sz="1600" dirty="0"/>
              <a:t>  </a:t>
            </a:r>
            <a:r>
              <a:rPr lang="en-US" sz="1600" dirty="0" smtClean="0"/>
              <a:t>The characters and setting are introduced.</a:t>
            </a:r>
          </a:p>
          <a:p>
            <a:pPr>
              <a:lnSpc>
                <a:spcPct val="170000"/>
              </a:lnSpc>
            </a:pPr>
            <a:r>
              <a:rPr lang="en-US" sz="1600" b="1" dirty="0" smtClean="0"/>
              <a:t>Rising Action:  </a:t>
            </a:r>
            <a:r>
              <a:rPr lang="en-US" sz="1600" dirty="0" smtClean="0"/>
              <a:t>The </a:t>
            </a:r>
            <a:r>
              <a:rPr lang="en-US" sz="1600" dirty="0"/>
              <a:t>series of conflicts and crisis in the story that lead to the </a:t>
            </a:r>
            <a:r>
              <a:rPr lang="en-US" sz="1600" dirty="0" smtClean="0"/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D400C"/>
                </a:solidFill>
              </a:rPr>
              <a:t>Climax</a:t>
            </a:r>
            <a:r>
              <a:rPr lang="en-US" sz="1600" b="1" dirty="0">
                <a:solidFill>
                  <a:srgbClr val="000000"/>
                </a:solidFill>
              </a:rPr>
              <a:t>: 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The </a:t>
            </a:r>
            <a:r>
              <a:rPr lang="en-US" sz="1600" dirty="0">
                <a:solidFill>
                  <a:srgbClr val="000000"/>
                </a:solidFill>
              </a:rPr>
              <a:t>turning point, the most intense moment—either mentally </a:t>
            </a:r>
            <a:r>
              <a:rPr lang="en-US" sz="1600" dirty="0" smtClean="0">
                <a:solidFill>
                  <a:srgbClr val="000000"/>
                </a:solidFill>
              </a:rPr>
              <a:t>physically.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000000"/>
                </a:solidFill>
              </a:rPr>
              <a:t>Falling Action</a:t>
            </a:r>
            <a:r>
              <a:rPr lang="en-US" sz="16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 The wind down. All </a:t>
            </a:r>
            <a:r>
              <a:rPr lang="en-US" sz="1600" dirty="0">
                <a:solidFill>
                  <a:srgbClr val="000000"/>
                </a:solidFill>
              </a:rPr>
              <a:t>of the action which follows the </a:t>
            </a:r>
            <a:r>
              <a:rPr lang="en-US" sz="1600" dirty="0" smtClean="0">
                <a:solidFill>
                  <a:srgbClr val="000000"/>
                </a:solidFill>
              </a:rPr>
              <a:t>climax.</a:t>
            </a:r>
          </a:p>
          <a:p>
            <a:pPr>
              <a:lnSpc>
                <a:spcPct val="17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Resolution: 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The </a:t>
            </a:r>
            <a:r>
              <a:rPr lang="en-US" sz="1600" dirty="0">
                <a:solidFill>
                  <a:srgbClr val="FFFFFF"/>
                </a:solidFill>
              </a:rPr>
              <a:t>conclusion, the tying together of all of the </a:t>
            </a:r>
            <a:r>
              <a:rPr lang="en-US" sz="1600" dirty="0" smtClean="0">
                <a:solidFill>
                  <a:srgbClr val="FFFFFF"/>
                </a:solidFill>
              </a:rPr>
              <a:t>threads.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05385" y="4300007"/>
            <a:ext cx="5136015" cy="1960623"/>
          </a:xfrm>
          <a:prstGeom prst="triangle">
            <a:avLst/>
          </a:prstGeom>
          <a:gradFill>
            <a:gsLst>
              <a:gs pos="0">
                <a:srgbClr val="800000"/>
              </a:gs>
              <a:gs pos="100000">
                <a:srgbClr val="FF66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3687681" y="3798712"/>
            <a:ext cx="166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Climax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9936" y="5969278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Exposition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36748" y="5941725"/>
            <a:ext cx="212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9379926">
            <a:off x="1954679" y="4778768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Rising Action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2257934">
            <a:off x="4600236" y="4877924"/>
            <a:ext cx="25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Falling 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260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170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Storytelling:  The Basics of Plot</vt:lpstr>
      <vt:lpstr>Storytelling:  The Basics of Plot</vt:lpstr>
      <vt:lpstr>Types of linear plots</vt:lpstr>
      <vt:lpstr>Aristotle’s Unified Plot</vt:lpstr>
      <vt:lpstr>Pyramid Plot Structure</vt:lpstr>
      <vt:lpstr>Pyramid Plot Structure</vt:lpstr>
      <vt:lpstr>Pyramid Plot Structure</vt:lpstr>
      <vt:lpstr>Pyramid Plot Structure</vt:lpstr>
      <vt:lpstr>Pyramid Plot Structure</vt:lpstr>
      <vt:lpstr>Pyramid Plot Structure</vt:lpstr>
      <vt:lpstr>Conflict</vt:lpstr>
      <vt:lpstr>Types of conflict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Storytelling:  The Basics of Plot</dc:title>
  <dc:creator>Zack Cyphers</dc:creator>
  <cp:lastModifiedBy>Zack Cyphers</cp:lastModifiedBy>
  <cp:revision>9</cp:revision>
  <dcterms:created xsi:type="dcterms:W3CDTF">2013-02-12T20:11:37Z</dcterms:created>
  <dcterms:modified xsi:type="dcterms:W3CDTF">2013-02-12T21:29:41Z</dcterms:modified>
</cp:coreProperties>
</file>