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4" r:id="rId7"/>
    <p:sldId id="275" r:id="rId8"/>
    <p:sldId id="258" r:id="rId9"/>
    <p:sldId id="280" r:id="rId10"/>
    <p:sldId id="279" r:id="rId11"/>
    <p:sldId id="263" r:id="rId12"/>
    <p:sldId id="281" r:id="rId13"/>
    <p:sldId id="259" r:id="rId14"/>
    <p:sldId id="260" r:id="rId15"/>
    <p:sldId id="262" r:id="rId16"/>
    <p:sldId id="273" r:id="rId17"/>
    <p:sldId id="265" r:id="rId18"/>
    <p:sldId id="264" r:id="rId19"/>
    <p:sldId id="268" r:id="rId20"/>
    <p:sldId id="269" r:id="rId21"/>
    <p:sldId id="270" r:id="rId22"/>
    <p:sldId id="271" r:id="rId23"/>
    <p:sldId id="272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0B8A26-1DAC-4F6F-BD3F-0C0BA1A2CC5A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FD387F7-4091-49E4-B045-C0387EF8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bridgeincolour.com/tutorials/white-balanc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6764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WHITE BALANCE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4495800"/>
            <a:ext cx="2286000" cy="67056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For Video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“Color temperature”</a:t>
            </a:r>
            <a:endParaRPr lang="en-US" dirty="0"/>
          </a:p>
        </p:txBody>
      </p:sp>
      <p:pic>
        <p:nvPicPr>
          <p:cNvPr id="2049" name="Picture 1" descr="http://images.cambridgeincolour.com/tutorials/wb_sym-aw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0" cy="238125"/>
          </a:xfrm>
          <a:prstGeom prst="rect">
            <a:avLst/>
          </a:prstGeom>
          <a:noFill/>
        </p:spPr>
      </p:pic>
      <p:pic>
        <p:nvPicPr>
          <p:cNvPr id="2050" name="Picture 2" descr="http://images.cambridgeincolour.com/tutorials/wb_sym-cus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5" cy="238125"/>
          </a:xfrm>
          <a:prstGeom prst="rect">
            <a:avLst/>
          </a:prstGeom>
          <a:noFill/>
        </p:spPr>
      </p:pic>
      <p:pic>
        <p:nvPicPr>
          <p:cNvPr id="2051" name="Picture 3" descr="http://images.cambridgeincolour.com/tutorials/wb_sym-kelv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1475" cy="238125"/>
          </a:xfrm>
          <a:prstGeom prst="rect">
            <a:avLst/>
          </a:prstGeom>
          <a:noFill/>
        </p:spPr>
      </p:pic>
      <p:pic>
        <p:nvPicPr>
          <p:cNvPr id="2052" name="Picture 4" descr="http://images.cambridgeincolour.com/tutorials/wb_sym-arro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0975" cy="1828800"/>
          </a:xfrm>
          <a:prstGeom prst="rect">
            <a:avLst/>
          </a:prstGeom>
          <a:noFill/>
        </p:spPr>
      </p:pic>
      <p:pic>
        <p:nvPicPr>
          <p:cNvPr id="2053" name="Picture 5" descr="http://images.cambridgeincolour.com/tutorials/wb_sym-tungst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14325" cy="295275"/>
          </a:xfrm>
          <a:prstGeom prst="rect">
            <a:avLst/>
          </a:prstGeom>
          <a:noFill/>
        </p:spPr>
      </p:pic>
      <p:pic>
        <p:nvPicPr>
          <p:cNvPr id="2054" name="Picture 6" descr="http://images.cambridgeincolour.com/tutorials/wb_sym-flu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750" cy="276225"/>
          </a:xfrm>
          <a:prstGeom prst="rect">
            <a:avLst/>
          </a:prstGeom>
          <a:noFill/>
        </p:spPr>
      </p:pic>
      <p:pic>
        <p:nvPicPr>
          <p:cNvPr id="2055" name="Picture 7" descr="http://images.cambridgeincolour.com/tutorials/wb_sym-dayl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056" name="Picture 8" descr="http://images.cambridgeincolour.com/tutorials/wb_sym-flas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1450" cy="276225"/>
          </a:xfrm>
          <a:prstGeom prst="rect">
            <a:avLst/>
          </a:prstGeom>
          <a:noFill/>
        </p:spPr>
      </p:pic>
      <p:pic>
        <p:nvPicPr>
          <p:cNvPr id="2057" name="Picture 9" descr="http://images.cambridgeincolour.com/tutorials/wb_sym-cloud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371475" cy="247650"/>
          </a:xfrm>
          <a:prstGeom prst="rect">
            <a:avLst/>
          </a:prstGeom>
          <a:noFill/>
        </p:spPr>
      </p:pic>
      <p:pic>
        <p:nvPicPr>
          <p:cNvPr id="2058" name="Picture 10" descr="http://images.cambridgeincolour.com/tutorials/wb_sym-sha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90525" cy="257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15240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Color temperature is a way of measuring the </a:t>
            </a:r>
            <a:r>
              <a:rPr lang="en-US" sz="2400" i="1" dirty="0" smtClean="0"/>
              <a:t>quality</a:t>
            </a:r>
            <a:r>
              <a:rPr lang="en-US" sz="2400" dirty="0" smtClean="0"/>
              <a:t> of a light source. </a:t>
            </a:r>
            <a:r>
              <a:rPr lang="en-US" sz="2400" dirty="0" smtClean="0"/>
              <a:t> It is based on the ratio of blue light to red light.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The unit for measuring this ratio is in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degrees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Kelvin </a:t>
            </a:r>
            <a:r>
              <a:rPr lang="en-US" sz="2400" dirty="0" smtClean="0"/>
              <a:t>(K).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light with higher color temperature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has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"more" blue lights </a:t>
            </a:r>
            <a:r>
              <a:rPr lang="en-US" sz="2400" dirty="0" smtClean="0"/>
              <a:t>than a light with lower color temperature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Thus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cooler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light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has a higher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color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temperature.</a:t>
            </a:r>
            <a:r>
              <a:rPr lang="en-US" sz="2400" dirty="0" smtClean="0"/>
              <a:t> The following table shows the color temperature of some light </a:t>
            </a:r>
            <a:r>
              <a:rPr lang="en-US" sz="2400" dirty="0" smtClean="0"/>
              <a:t>sources: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“Color temperature”</a:t>
            </a:r>
            <a:endParaRPr lang="en-US" dirty="0"/>
          </a:p>
        </p:txBody>
      </p:sp>
      <p:pic>
        <p:nvPicPr>
          <p:cNvPr id="2049" name="Picture 1" descr="http://images.cambridgeincolour.com/tutorials/wb_sym-aw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650" cy="238125"/>
          </a:xfrm>
          <a:prstGeom prst="rect">
            <a:avLst/>
          </a:prstGeom>
          <a:noFill/>
        </p:spPr>
      </p:pic>
      <p:pic>
        <p:nvPicPr>
          <p:cNvPr id="2050" name="Picture 2" descr="http://images.cambridgeincolour.com/tutorials/wb_sym-cus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725" cy="238125"/>
          </a:xfrm>
          <a:prstGeom prst="rect">
            <a:avLst/>
          </a:prstGeom>
          <a:noFill/>
        </p:spPr>
      </p:pic>
      <p:pic>
        <p:nvPicPr>
          <p:cNvPr id="2051" name="Picture 3" descr="http://images.cambridgeincolour.com/tutorials/wb_sym-kelv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1475" cy="238125"/>
          </a:xfrm>
          <a:prstGeom prst="rect">
            <a:avLst/>
          </a:prstGeom>
          <a:noFill/>
        </p:spPr>
      </p:pic>
      <p:pic>
        <p:nvPicPr>
          <p:cNvPr id="2052" name="Picture 4" descr="http://images.cambridgeincolour.com/tutorials/wb_sym-arrow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0975" cy="1828800"/>
          </a:xfrm>
          <a:prstGeom prst="rect">
            <a:avLst/>
          </a:prstGeom>
          <a:noFill/>
        </p:spPr>
      </p:pic>
      <p:pic>
        <p:nvPicPr>
          <p:cNvPr id="2053" name="Picture 5" descr="http://images.cambridgeincolour.com/tutorials/wb_sym-tungst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14325" cy="295275"/>
          </a:xfrm>
          <a:prstGeom prst="rect">
            <a:avLst/>
          </a:prstGeom>
          <a:noFill/>
        </p:spPr>
      </p:pic>
      <p:pic>
        <p:nvPicPr>
          <p:cNvPr id="2054" name="Picture 6" descr="http://images.cambridgeincolour.com/tutorials/wb_sym-flu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750" cy="276225"/>
          </a:xfrm>
          <a:prstGeom prst="rect">
            <a:avLst/>
          </a:prstGeom>
          <a:noFill/>
        </p:spPr>
      </p:pic>
      <p:pic>
        <p:nvPicPr>
          <p:cNvPr id="2055" name="Picture 7" descr="http://images.cambridgeincolour.com/tutorials/wb_sym-dayl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</p:spPr>
      </p:pic>
      <p:pic>
        <p:nvPicPr>
          <p:cNvPr id="2056" name="Picture 8" descr="http://images.cambridgeincolour.com/tutorials/wb_sym-flas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71450" cy="276225"/>
          </a:xfrm>
          <a:prstGeom prst="rect">
            <a:avLst/>
          </a:prstGeom>
          <a:noFill/>
        </p:spPr>
      </p:pic>
      <p:pic>
        <p:nvPicPr>
          <p:cNvPr id="2057" name="Picture 9" descr="http://images.cambridgeincolour.com/tutorials/wb_sym-cloud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371475" cy="247650"/>
          </a:xfrm>
          <a:prstGeom prst="rect">
            <a:avLst/>
          </a:prstGeom>
          <a:noFill/>
        </p:spPr>
      </p:pic>
      <p:pic>
        <p:nvPicPr>
          <p:cNvPr id="2058" name="Picture 10" descr="http://images.cambridgeincolour.com/tutorials/wb_sym-shad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390525" cy="257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1828800"/>
            <a:ext cx="701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Temperature</a:t>
            </a:r>
            <a:r>
              <a:rPr lang="en-US" sz="2400" dirty="0"/>
              <a:t>	</a:t>
            </a:r>
            <a:r>
              <a:rPr lang="en-US" sz="2400" b="1" dirty="0"/>
              <a:t>Light </a:t>
            </a:r>
            <a:r>
              <a:rPr lang="en-US" sz="2400" b="1" dirty="0" smtClean="0"/>
              <a:t>Source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1000-2000 K	 Candlelight	</a:t>
            </a:r>
          </a:p>
          <a:p>
            <a:r>
              <a:rPr lang="en-US" sz="2400" dirty="0"/>
              <a:t>2500-3500 K	 Tungsten Bulb (household variety)	</a:t>
            </a:r>
          </a:p>
          <a:p>
            <a:r>
              <a:rPr lang="en-US" sz="2400" dirty="0"/>
              <a:t>3000-4000 K	 Sunrise/Sunset (clear sky)	</a:t>
            </a:r>
          </a:p>
          <a:p>
            <a:r>
              <a:rPr lang="en-US" sz="2400" dirty="0"/>
              <a:t>4000-5000 K	 Fluorescent Lamps	</a:t>
            </a:r>
          </a:p>
          <a:p>
            <a:r>
              <a:rPr lang="en-US" sz="2400" dirty="0"/>
              <a:t>5000-5500 K	 Electronic Flash	</a:t>
            </a:r>
          </a:p>
          <a:p>
            <a:r>
              <a:rPr lang="en-US" sz="2400" dirty="0"/>
              <a:t>5000-6500 K	 Daylight with Clear Sky (sun overhead)	</a:t>
            </a:r>
          </a:p>
          <a:p>
            <a:r>
              <a:rPr lang="en-US" sz="2400" dirty="0"/>
              <a:t>6500-8000 K	 Moderately Overcast Sky	</a:t>
            </a:r>
          </a:p>
          <a:p>
            <a:r>
              <a:rPr lang="en-US" sz="2400" dirty="0"/>
              <a:t>9000-10000 K	 Shade or Heavily Overcast Sky</a:t>
            </a:r>
            <a:r>
              <a:rPr lang="en-US" dirty="0"/>
              <a:t>	</a:t>
            </a:r>
          </a:p>
        </p:txBody>
      </p:sp>
      <p:pic>
        <p:nvPicPr>
          <p:cNvPr id="14" name="Picture 13" descr="Spectrum.PNG"/>
          <p:cNvPicPr>
            <a:picLocks noChangeAspect="1"/>
          </p:cNvPicPr>
          <p:nvPr/>
        </p:nvPicPr>
        <p:blipFill>
          <a:blip r:embed="rId12" cstate="print"/>
          <a:srcRect l="25000" t="5825"/>
          <a:stretch>
            <a:fillRect/>
          </a:stretch>
        </p:blipFill>
        <p:spPr>
          <a:xfrm rot="10800000">
            <a:off x="1143000" y="2362200"/>
            <a:ext cx="639118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“Which part of the flame is hottest?”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" name="Picture 14" descr="velaac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001000" cy="53206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Incandescent Light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lightbu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905000"/>
            <a:ext cx="1905000" cy="31623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</a:rPr>
              <a:t>Redder light = 3200˚K</a:t>
            </a:r>
            <a:endParaRPr lang="en-US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Fluorescent Light</a:t>
            </a:r>
            <a:endParaRPr lang="en-US" dirty="0"/>
          </a:p>
        </p:txBody>
      </p:sp>
      <p:pic>
        <p:nvPicPr>
          <p:cNvPr id="4" name="Content Placeholder 3" descr="Fluorescent-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9350" y="1600200"/>
            <a:ext cx="4762500" cy="3562350"/>
          </a:xfrm>
        </p:spPr>
      </p:pic>
      <p:sp>
        <p:nvSpPr>
          <p:cNvPr id="5" name="Rectangle 4"/>
          <p:cNvSpPr/>
          <p:nvPr/>
        </p:nvSpPr>
        <p:spPr>
          <a:xfrm>
            <a:off x="1219200" y="5562600"/>
            <a:ext cx="541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Bluer Light= 4000˚-5000˚K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Sunlight (on a clear day)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821" y="5715000"/>
            <a:ext cx="31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Bluer Light= 5600K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Content Placeholder 9" descr="sunny-day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84" b="10784"/>
          <a:stretch>
            <a:fillRect/>
          </a:stretch>
        </p:blipFill>
        <p:spPr>
          <a:xfrm>
            <a:off x="914400" y="1219200"/>
            <a:ext cx="77724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0" y="609600"/>
            <a:ext cx="80010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White Balance makes good color in your shots!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438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“If the light used to illuminate the original scene is not white, the </a:t>
            </a:r>
            <a:r>
              <a:rPr lang="en-US" sz="2400" dirty="0" smtClean="0"/>
              <a:t>colors in </a:t>
            </a:r>
            <a:r>
              <a:rPr lang="en-US" sz="2400" dirty="0" smtClean="0"/>
              <a:t>the </a:t>
            </a:r>
            <a:r>
              <a:rPr lang="en-US" sz="2400" dirty="0" smtClean="0"/>
              <a:t>image </a:t>
            </a:r>
            <a:r>
              <a:rPr lang="en-US" sz="2400" dirty="0" smtClean="0"/>
              <a:t>will be skewed toward </a:t>
            </a:r>
            <a:r>
              <a:rPr lang="en-US" sz="2400" dirty="0" smtClean="0"/>
              <a:t>the predominant </a:t>
            </a:r>
            <a:r>
              <a:rPr lang="en-US" sz="2400" dirty="0" smtClean="0"/>
              <a:t>color produced by the light source. </a:t>
            </a:r>
          </a:p>
          <a:p>
            <a:endParaRPr lang="en-US" sz="2400" dirty="0" smtClean="0"/>
          </a:p>
          <a:p>
            <a:r>
              <a:rPr lang="en-US" sz="2400" dirty="0" smtClean="0"/>
              <a:t>Such images are incorrectly white balanced and all the</a:t>
            </a:r>
          </a:p>
          <a:p>
            <a:r>
              <a:rPr lang="en-US" sz="2400" dirty="0" smtClean="0"/>
              <a:t>colors in the image will be off balance.”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7314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010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White balance </a:t>
            </a:r>
            <a:r>
              <a:rPr lang="en-US" sz="3200" dirty="0" smtClean="0">
                <a:solidFill>
                  <a:srgbClr val="8BE6FF"/>
                </a:solidFill>
              </a:rPr>
              <a:t>camera settings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WB Icon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219200"/>
            <a:ext cx="3556000" cy="52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31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b_sardmen-corr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00" y="1828800"/>
            <a:ext cx="3175000" cy="3175000"/>
          </a:xfrm>
          <a:prstGeom prst="rect">
            <a:avLst/>
          </a:prstGeom>
        </p:spPr>
      </p:pic>
      <p:pic>
        <p:nvPicPr>
          <p:cNvPr id="15" name="Picture 14" descr="wb_sardmen-incorre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3175000" cy="3175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334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Which shot is </a:t>
            </a:r>
            <a:r>
              <a:rPr lang="en-US" sz="3200" dirty="0" smtClean="0">
                <a:solidFill>
                  <a:schemeClr val="tx1"/>
                </a:solidFill>
              </a:rPr>
              <a:t>correctly</a:t>
            </a:r>
            <a:r>
              <a:rPr lang="en-US" sz="3200" dirty="0" smtClean="0">
                <a:solidFill>
                  <a:srgbClr val="8BE6FF"/>
                </a:solidFill>
              </a:rPr>
              <a:t> white balanced?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b_sardmen-corr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00" y="1828800"/>
            <a:ext cx="3175000" cy="3175000"/>
          </a:xfrm>
          <a:prstGeom prst="rect">
            <a:avLst/>
          </a:prstGeom>
        </p:spPr>
      </p:pic>
      <p:pic>
        <p:nvPicPr>
          <p:cNvPr id="15" name="Picture 14" descr="wb_sardmen-incorre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3175000" cy="317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ncorrect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Which shot is correctly white balanced?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8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 all light created equal?</a:t>
            </a:r>
            <a:endParaRPr lang="en-US" sz="2800" dirty="0"/>
          </a:p>
        </p:txBody>
      </p:sp>
      <p:pic>
        <p:nvPicPr>
          <p:cNvPr id="4" name="Content Placeholder 3" descr="cand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3716867" cy="2787650"/>
          </a:xfrm>
        </p:spPr>
      </p:pic>
      <p:pic>
        <p:nvPicPr>
          <p:cNvPr id="5" name="Picture 4" descr="mmw_light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195429" cy="2901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b_sardmen-corre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400" y="1828800"/>
            <a:ext cx="3175000" cy="3175000"/>
          </a:xfrm>
          <a:prstGeom prst="rect">
            <a:avLst/>
          </a:prstGeom>
        </p:spPr>
      </p:pic>
      <p:pic>
        <p:nvPicPr>
          <p:cNvPr id="15" name="Picture 14" descr="wb_sardmen-incorre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8800"/>
            <a:ext cx="3175000" cy="317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ncorrect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orrect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Which shot is correctly white balanced?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8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148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AWB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Creative </a:t>
            </a:r>
            <a:r>
              <a:rPr lang="en-US" sz="3200" dirty="0" smtClean="0">
                <a:solidFill>
                  <a:schemeClr val="tx1"/>
                </a:solidFill>
              </a:rPr>
              <a:t>White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Balance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 descr="Flower AW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1943100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53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148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2800 K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Creative White Balance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 descr="Flower 2800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1943100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30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14800" y="5257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10,000K</a:t>
            </a:r>
            <a:endParaRPr lang="en-US" sz="2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609600"/>
            <a:ext cx="8534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Creative White Balance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 descr="Flower 10000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00" y="1943100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54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0" y="609600"/>
            <a:ext cx="80010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Remember: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sz="3200" dirty="0" smtClean="0">
                <a:solidFill>
                  <a:schemeClr val="tx1"/>
                </a:solidFill>
              </a:rPr>
              <a:t> white balance BEFORE you shoot!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 descr="wb_grayc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743200"/>
            <a:ext cx="472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5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62000" y="609600"/>
            <a:ext cx="80010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8BE6FF"/>
                </a:solidFill>
              </a:rPr>
              <a:t>Creative White Balance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2286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www.cambridgeincolour.com</a:t>
            </a:r>
            <a:r>
              <a:rPr lang="en-US" dirty="0">
                <a:hlinkClick r:id="rId2"/>
              </a:rPr>
              <a:t>/tutorials/white-</a:t>
            </a:r>
            <a:r>
              <a:rPr lang="en-US" dirty="0" err="1">
                <a:hlinkClick r:id="rId2"/>
              </a:rPr>
              <a:t>balance.htm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14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d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762699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ving-Room-House-Interior-at-Townhomes-in-Dallas-Texas-588x393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799" y="457200"/>
            <a:ext cx="8203963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iving-Room-House-Interior-at-Townhomes-in-Dallas-Texas-588x393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180" y="457200"/>
            <a:ext cx="7315200" cy="5486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does your eye work?</a:t>
            </a:r>
            <a:endParaRPr lang="en-US" sz="2800" dirty="0"/>
          </a:p>
        </p:txBody>
      </p:sp>
      <p:pic>
        <p:nvPicPr>
          <p:cNvPr id="7" name="Content Placeholder 6" descr="ey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935003" cy="4648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does a camera lens work?</a:t>
            </a:r>
            <a:endParaRPr lang="en-US" sz="2800" dirty="0"/>
          </a:p>
        </p:txBody>
      </p:sp>
      <p:pic>
        <p:nvPicPr>
          <p:cNvPr id="7" name="Content Placeholder 6" descr="ey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719" y="1676400"/>
            <a:ext cx="6407565" cy="4648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Your eye is constantly making adjustments in different types of light. When you come in from outside, or enter a bright environment from a darkened room, your eye adjusts to the new light source quickly. A camera lens, built to mimic the human eye, cannot do this as easily.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 descr="e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100" y="2422525"/>
            <a:ext cx="4953000" cy="3295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“Cooler”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“Warmer”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Color spectru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2381"/>
            <a:ext cx="9144000" cy="32332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190</TotalTime>
  <Words>332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WHITE BALANCE</vt:lpstr>
      <vt:lpstr>Is all light created equal?</vt:lpstr>
      <vt:lpstr>Slide 3</vt:lpstr>
      <vt:lpstr>Slide 4</vt:lpstr>
      <vt:lpstr>Slide 5</vt:lpstr>
      <vt:lpstr>How does your eye work?</vt:lpstr>
      <vt:lpstr>How does a camera lens work?</vt:lpstr>
      <vt:lpstr>Your eye is constantly making adjustments in different types of light. When you come in from outside, or enter a bright environment from a darkened room, your eye adjusts to the new light source quickly. A camera lens, built to mimic the human eye, cannot do this as easily. </vt:lpstr>
      <vt:lpstr>“Cooler” and “Warmer”</vt:lpstr>
      <vt:lpstr>“Color temperature”</vt:lpstr>
      <vt:lpstr>“Color temperature”</vt:lpstr>
      <vt:lpstr>“Which part of the flame is hottest?”</vt:lpstr>
      <vt:lpstr>Incandescent Light</vt:lpstr>
      <vt:lpstr>Fluorescent Light</vt:lpstr>
      <vt:lpstr>Sunlight (on a clear day)</vt:lpstr>
      <vt:lpstr>Slide 16</vt:lpstr>
      <vt:lpstr>White balance camera settings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DoDDS-Europe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BALANCE</dc:title>
  <dc:creator>DoDDS-E</dc:creator>
  <cp:lastModifiedBy>DoDDS</cp:lastModifiedBy>
  <cp:revision>26</cp:revision>
  <dcterms:created xsi:type="dcterms:W3CDTF">2011-09-01T08:50:19Z</dcterms:created>
  <dcterms:modified xsi:type="dcterms:W3CDTF">2012-09-05T09:46:41Z</dcterms:modified>
</cp:coreProperties>
</file>